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4" r:id="rId3"/>
    <p:sldId id="257" r:id="rId4"/>
    <p:sldId id="258" r:id="rId5"/>
    <p:sldId id="259"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28" r:id="rId30"/>
    <p:sldId id="429" r:id="rId31"/>
    <p:sldId id="317" r:id="rId3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r-HR"/>
          </a:p>
        </p:txBody>
      </p:sp>
      <p:sp>
        <p:nvSpPr>
          <p:cNvPr id="4" name="Date Placeholder 3"/>
          <p:cNvSpPr>
            <a:spLocks noGrp="1"/>
          </p:cNvSpPr>
          <p:nvPr>
            <p:ph type="dt" sz="half" idx="10"/>
          </p:nvPr>
        </p:nvSpPr>
        <p:spPr/>
        <p:txBody>
          <a:bodyPr/>
          <a:lstStyle/>
          <a:p>
            <a:fld id="{07044B68-6D29-4DD9-9D51-3759B9769356}" type="datetimeFigureOut">
              <a:rPr lang="sr-Latn-CS" smtClean="0"/>
              <a:t>21.3.2022.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07044B68-6D29-4DD9-9D51-3759B9769356}" type="datetimeFigureOut">
              <a:rPr lang="sr-Latn-CS" smtClean="0"/>
              <a:t>21.3.2022.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07044B68-6D29-4DD9-9D51-3759B9769356}" type="datetimeFigureOut">
              <a:rPr lang="sr-Latn-CS" smtClean="0"/>
              <a:t>21.3.2022.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07044B68-6D29-4DD9-9D51-3759B9769356}" type="datetimeFigureOut">
              <a:rPr lang="sr-Latn-CS" smtClean="0"/>
              <a:t>21.3.2022.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044B68-6D29-4DD9-9D51-3759B9769356}" type="datetimeFigureOut">
              <a:rPr lang="sr-Latn-CS" smtClean="0"/>
              <a:t>21.3.2022.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p:cNvSpPr>
            <a:spLocks noGrp="1"/>
          </p:cNvSpPr>
          <p:nvPr>
            <p:ph type="dt" sz="half" idx="10"/>
          </p:nvPr>
        </p:nvSpPr>
        <p:spPr/>
        <p:txBody>
          <a:bodyPr/>
          <a:lstStyle/>
          <a:p>
            <a:fld id="{07044B68-6D29-4DD9-9D51-3759B9769356}" type="datetimeFigureOut">
              <a:rPr lang="sr-Latn-CS" smtClean="0"/>
              <a:t>21.3.2022.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p:cNvSpPr>
            <a:spLocks noGrp="1"/>
          </p:cNvSpPr>
          <p:nvPr>
            <p:ph type="dt" sz="half" idx="10"/>
          </p:nvPr>
        </p:nvSpPr>
        <p:spPr/>
        <p:txBody>
          <a:bodyPr/>
          <a:lstStyle/>
          <a:p>
            <a:fld id="{07044B68-6D29-4DD9-9D51-3759B9769356}" type="datetimeFigureOut">
              <a:rPr lang="sr-Latn-CS" smtClean="0"/>
              <a:t>21.3.2022.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Date Placeholder 2"/>
          <p:cNvSpPr>
            <a:spLocks noGrp="1"/>
          </p:cNvSpPr>
          <p:nvPr>
            <p:ph type="dt" sz="half" idx="10"/>
          </p:nvPr>
        </p:nvSpPr>
        <p:spPr/>
        <p:txBody>
          <a:bodyPr/>
          <a:lstStyle/>
          <a:p>
            <a:fld id="{07044B68-6D29-4DD9-9D51-3759B9769356}" type="datetimeFigureOut">
              <a:rPr lang="sr-Latn-CS" smtClean="0"/>
              <a:t>21.3.2022.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44B68-6D29-4DD9-9D51-3759B9769356}" type="datetimeFigureOut">
              <a:rPr lang="sr-Latn-CS" smtClean="0"/>
              <a:t>21.3.2022.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044B68-6D29-4DD9-9D51-3759B9769356}" type="datetimeFigureOut">
              <a:rPr lang="sr-Latn-CS" smtClean="0"/>
              <a:t>21.3.2022.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044B68-6D29-4DD9-9D51-3759B9769356}" type="datetimeFigureOut">
              <a:rPr lang="sr-Latn-CS" smtClean="0"/>
              <a:t>21.3.2022.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1AAEAD6-DB0D-4D13-86B3-385BAD118CF5}" type="slidenum">
              <a:rPr lang="hr-HR" smtClean="0"/>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44B68-6D29-4DD9-9D51-3759B9769356}" type="datetimeFigureOut">
              <a:rPr lang="sr-Latn-CS" smtClean="0"/>
              <a:t>21.3.2022.</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AEAD6-DB0D-4D13-86B3-385BAD118CF5}"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pic>
        <p:nvPicPr>
          <p:cNvPr id="4" name="Picture 3" descr="Tema PowerPoint - 3.png"/>
          <p:cNvPicPr>
            <a:picLocks noChangeAspect="1"/>
          </p:cNvPicPr>
          <p:nvPr/>
        </p:nvPicPr>
        <p:blipFill>
          <a:blip r:embed="rId3" cstate="print"/>
          <a:stretch>
            <a:fillRect/>
          </a:stretch>
        </p:blipFill>
        <p:spPr>
          <a:xfrm>
            <a:off x="3143240" y="0"/>
            <a:ext cx="4087376" cy="2484125"/>
          </a:xfrm>
          <a:prstGeom prst="rect">
            <a:avLst/>
          </a:prstGeom>
        </p:spPr>
      </p:pic>
      <p:pic>
        <p:nvPicPr>
          <p:cNvPr id="5" name="Picture 4" descr="Tema PowerPoint - 4.png"/>
          <p:cNvPicPr>
            <a:picLocks noChangeAspect="1"/>
          </p:cNvPicPr>
          <p:nvPr/>
        </p:nvPicPr>
        <p:blipFill>
          <a:blip r:embed="rId4"/>
          <a:stretch>
            <a:fillRect/>
          </a:stretch>
        </p:blipFill>
        <p:spPr>
          <a:xfrm>
            <a:off x="0" y="4657404"/>
            <a:ext cx="9144000" cy="22005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30976E-46FC-42A4-AF1D-65DC27AE0BE0}"/>
              </a:ext>
            </a:extLst>
          </p:cNvPr>
          <p:cNvSpPr txBox="1"/>
          <p:nvPr/>
        </p:nvSpPr>
        <p:spPr>
          <a:xfrm>
            <a:off x="179512" y="476672"/>
            <a:ext cx="8784976" cy="5210657"/>
          </a:xfrm>
          <a:prstGeom prst="rect">
            <a:avLst/>
          </a:prstGeom>
          <a:noFill/>
        </p:spPr>
        <p:txBody>
          <a:bodyPr wrap="square" rtlCol="0">
            <a:spAutoFit/>
          </a:bodyPr>
          <a:lstStyle/>
          <a:p>
            <a:pPr algn="ctr"/>
            <a:r>
              <a:rPr kumimoji="0" lang="hr-HR" sz="2500" b="1" i="0" u="none" strike="noStrike" kern="1200" cap="none" spc="0" normalizeH="0" baseline="0" noProof="0" dirty="0">
                <a:ln>
                  <a:noFill/>
                </a:ln>
                <a:solidFill>
                  <a:srgbClr val="FF0000"/>
                </a:solidFill>
                <a:effectLst/>
                <a:uLnTx/>
                <a:uFillTx/>
                <a:latin typeface="Verdana" pitchFamily="34" charset="0"/>
                <a:ea typeface="+mj-ea"/>
                <a:cs typeface="+mj-cs"/>
              </a:rPr>
              <a:t>NASLJEDNOPRAVNI UGOVORI</a:t>
            </a:r>
          </a:p>
          <a:p>
            <a:pPr algn="ctr"/>
            <a:endParaRPr lang="hr-HR" sz="2500" b="1" dirty="0">
              <a:solidFill>
                <a:srgbClr val="FFCC00"/>
              </a:solidFill>
              <a:latin typeface="Verdana" pitchFamily="34" charset="0"/>
              <a:ea typeface="+mj-ea"/>
              <a:cs typeface="+mj-cs"/>
            </a:endParaRPr>
          </a:p>
          <a:p>
            <a:pPr marL="457200" marR="0" lvl="0" indent="-457200" algn="l" defTabSz="914400" rtl="0" eaLnBrk="1" fontAlgn="base" latinLnBrk="0" hangingPunct="1">
              <a:lnSpc>
                <a:spcPct val="90000"/>
              </a:lnSpc>
              <a:spcBef>
                <a:spcPct val="20000"/>
              </a:spcBef>
              <a:spcAft>
                <a:spcPct val="0"/>
              </a:spcAft>
              <a:buClrTx/>
              <a:buSzTx/>
              <a:buFontTx/>
              <a:buAutoNum type="arabicParenR"/>
              <a:tabLst/>
              <a:defRPr/>
            </a:pPr>
            <a:r>
              <a:rPr kumimoji="0" lang="hr-HR" sz="2000" b="1" i="0" u="none" strike="noStrike" kern="1200" cap="none" spc="0" normalizeH="0" baseline="0" noProof="0" dirty="0">
                <a:ln>
                  <a:noFill/>
                </a:ln>
                <a:solidFill>
                  <a:prstClr val="black"/>
                </a:solidFill>
                <a:effectLst/>
                <a:uLnTx/>
                <a:uFillTx/>
                <a:latin typeface="Verdana" pitchFamily="34" charset="0"/>
                <a:ea typeface="+mn-ea"/>
                <a:cs typeface="+mn-cs"/>
              </a:rPr>
              <a:t>Ugovor o nasljeđivanju</a:t>
            </a:r>
          </a:p>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hr-HR" sz="2000" b="1" i="0" u="none" strike="noStrike" kern="1200" cap="none" spc="0" normalizeH="0" baseline="0" noProof="0" dirty="0">
                <a:ln>
                  <a:noFill/>
                </a:ln>
                <a:solidFill>
                  <a:prstClr val="black"/>
                </a:solidFill>
                <a:effectLst/>
                <a:uLnTx/>
                <a:uFillTx/>
                <a:latin typeface="Verdana" pitchFamily="34" charset="0"/>
                <a:ea typeface="+mn-ea"/>
                <a:cs typeface="+mn-cs"/>
              </a:rPr>
              <a:t>     </a:t>
            </a:r>
            <a:r>
              <a:rPr kumimoji="0" lang="hr-HR" sz="1800" b="0" i="0" u="none" strike="noStrike" kern="1200" cap="none" spc="0" normalizeH="0" baseline="0" noProof="0" dirty="0">
                <a:ln>
                  <a:noFill/>
                </a:ln>
                <a:solidFill>
                  <a:prstClr val="black"/>
                </a:solidFill>
                <a:effectLst/>
                <a:uLnTx/>
                <a:uFillTx/>
                <a:latin typeface="Verdana" pitchFamily="34" charset="0"/>
                <a:ea typeface="+mn-ea"/>
                <a:cs typeface="+mn-cs"/>
              </a:rPr>
              <a:t>Ništav je ugovor kojim netko svojem suugovorniku ili trećoj osobi ostavlja svoju ostavinu ili njezin dio</a:t>
            </a:r>
            <a:r>
              <a:rPr kumimoji="0" lang="hr-HR" sz="2000" b="0" i="0" u="none" strike="noStrike" kern="1200" cap="none" spc="0" normalizeH="0" baseline="0" noProof="0" dirty="0">
                <a:ln>
                  <a:noFill/>
                </a:ln>
                <a:solidFill>
                  <a:prstClr val="black"/>
                </a:solidFill>
                <a:effectLst/>
                <a:uLnTx/>
                <a:uFillTx/>
                <a:latin typeface="Verdana" pitchFamily="34" charset="0"/>
                <a:ea typeface="+mn-ea"/>
                <a:cs typeface="+mn-cs"/>
              </a:rPr>
              <a:t> </a:t>
            </a:r>
          </a:p>
          <a:p>
            <a:pPr marL="457200" marR="0" lvl="0" indent="-457200" algn="l" defTabSz="914400" rtl="0" eaLnBrk="1" fontAlgn="base" latinLnBrk="0" hangingPunct="1">
              <a:lnSpc>
                <a:spcPct val="90000"/>
              </a:lnSpc>
              <a:spcBef>
                <a:spcPct val="20000"/>
              </a:spcBef>
              <a:spcAft>
                <a:spcPct val="0"/>
              </a:spcAft>
              <a:buClrTx/>
              <a:buSzTx/>
              <a:buFontTx/>
              <a:buNone/>
              <a:tabLst/>
              <a:defRPr/>
            </a:pPr>
            <a:endParaRPr kumimoji="0" lang="hr-HR" sz="2000" b="0" i="0" u="none" strike="noStrike" kern="1200" cap="none" spc="0" normalizeH="0" baseline="0" noProof="0" dirty="0">
              <a:ln>
                <a:noFill/>
              </a:ln>
              <a:solidFill>
                <a:prstClr val="black"/>
              </a:solidFill>
              <a:effectLst/>
              <a:uLnTx/>
              <a:uFillTx/>
              <a:latin typeface="Verdana" pitchFamily="34" charset="0"/>
              <a:ea typeface="+mn-ea"/>
              <a:cs typeface="+mn-cs"/>
            </a:endParaRPr>
          </a:p>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hr-HR" sz="2000" b="1" i="0" u="none" strike="noStrike" kern="1200" cap="none" spc="0" normalizeH="0" baseline="0" noProof="0" dirty="0">
                <a:ln>
                  <a:noFill/>
                </a:ln>
                <a:solidFill>
                  <a:prstClr val="black"/>
                </a:solidFill>
                <a:effectLst/>
                <a:uLnTx/>
                <a:uFillTx/>
                <a:latin typeface="Verdana" pitchFamily="34" charset="0"/>
                <a:ea typeface="+mn-ea"/>
                <a:cs typeface="+mn-cs"/>
              </a:rPr>
              <a:t>2) Ugovor o budućem nasljedstvu</a:t>
            </a:r>
          </a:p>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hr-HR" sz="2000" b="1" i="0" u="none" strike="noStrike" kern="1200" cap="none" spc="0" normalizeH="0" baseline="0" noProof="0" dirty="0">
                <a:ln>
                  <a:noFill/>
                </a:ln>
                <a:solidFill>
                  <a:prstClr val="black"/>
                </a:solidFill>
                <a:effectLst/>
                <a:uLnTx/>
                <a:uFillTx/>
                <a:latin typeface="Verdana" pitchFamily="34" charset="0"/>
                <a:ea typeface="+mn-ea"/>
                <a:cs typeface="+mn-cs"/>
              </a:rPr>
              <a:t>     </a:t>
            </a:r>
            <a:r>
              <a:rPr kumimoji="0" lang="hr-HR" sz="1800" b="0" i="0" u="none" strike="noStrike" kern="1200" cap="none" spc="0" normalizeH="0" baseline="0" noProof="0" dirty="0">
                <a:ln>
                  <a:noFill/>
                </a:ln>
                <a:solidFill>
                  <a:prstClr val="black"/>
                </a:solidFill>
                <a:effectLst/>
                <a:uLnTx/>
                <a:uFillTx/>
                <a:latin typeface="Verdana" pitchFamily="34" charset="0"/>
                <a:ea typeface="+mn-ea"/>
                <a:cs typeface="+mn-cs"/>
              </a:rPr>
              <a:t>Ništav je ugovor kojim netko otuđuje nasljedstvo kojemu se nada kao i svaki ugovor o nasljedstvu treće osobe koja je još živa</a:t>
            </a:r>
            <a:r>
              <a:rPr kumimoji="0" lang="en-US" sz="1800" b="0" i="0" u="none" strike="noStrike" kern="1200" cap="none" spc="0" normalizeH="0" baseline="0" noProof="0" dirty="0">
                <a:ln>
                  <a:noFill/>
                </a:ln>
                <a:solidFill>
                  <a:prstClr val="black"/>
                </a:solidFill>
                <a:effectLst/>
                <a:uLnTx/>
                <a:uFillTx/>
                <a:latin typeface="Verdana" pitchFamily="34" charset="0"/>
                <a:ea typeface="+mn-ea"/>
                <a:cs typeface="+mn-cs"/>
              </a:rPr>
              <a:t> </a:t>
            </a:r>
            <a:endParaRPr kumimoji="0" lang="hr-HR" sz="1800" b="0" i="0" u="none" strike="noStrike" kern="1200" cap="none" spc="0" normalizeH="0" baseline="0" noProof="0" dirty="0">
              <a:ln>
                <a:noFill/>
              </a:ln>
              <a:solidFill>
                <a:prstClr val="black"/>
              </a:solidFill>
              <a:effectLst/>
              <a:uLnTx/>
              <a:uFillTx/>
              <a:latin typeface="Verdana" pitchFamily="34" charset="0"/>
              <a:ea typeface="+mn-ea"/>
              <a:cs typeface="+mn-cs"/>
            </a:endParaRPr>
          </a:p>
          <a:p>
            <a:pPr marL="457200" marR="0" lvl="0" indent="-457200" algn="l" defTabSz="914400" rtl="0" eaLnBrk="1" fontAlgn="base" latinLnBrk="0" hangingPunct="1">
              <a:lnSpc>
                <a:spcPct val="90000"/>
              </a:lnSpc>
              <a:spcBef>
                <a:spcPct val="20000"/>
              </a:spcBef>
              <a:spcAft>
                <a:spcPct val="0"/>
              </a:spcAft>
              <a:buClrTx/>
              <a:buSzTx/>
              <a:buFontTx/>
              <a:buNone/>
              <a:tabLst/>
              <a:defRPr/>
            </a:pPr>
            <a:endParaRPr kumimoji="0" lang="hr-HR" sz="1800" b="0" i="0" u="none" strike="noStrike" kern="1200" cap="none" spc="0" normalizeH="0" baseline="0" noProof="0" dirty="0">
              <a:ln>
                <a:noFill/>
              </a:ln>
              <a:solidFill>
                <a:prstClr val="black"/>
              </a:solidFill>
              <a:effectLst/>
              <a:uLnTx/>
              <a:uFillTx/>
              <a:latin typeface="Verdana" pitchFamily="34" charset="0"/>
              <a:ea typeface="+mn-ea"/>
              <a:cs typeface="+mn-cs"/>
            </a:endParaRPr>
          </a:p>
          <a:p>
            <a:pPr marL="457200" marR="0" lvl="0" indent="-457200" algn="l" defTabSz="914400" rtl="0" eaLnBrk="1" fontAlgn="base" latinLnBrk="0" hangingPunct="1">
              <a:lnSpc>
                <a:spcPct val="90000"/>
              </a:lnSpc>
              <a:spcBef>
                <a:spcPct val="20000"/>
              </a:spcBef>
              <a:spcAft>
                <a:spcPct val="0"/>
              </a:spcAft>
              <a:buClrTx/>
              <a:buSzTx/>
              <a:buFontTx/>
              <a:buAutoNum type="arabicParenR" startAt="3"/>
              <a:tabLst/>
              <a:defRPr/>
            </a:pPr>
            <a:r>
              <a:rPr kumimoji="0" lang="hr-HR" sz="2000" b="1" i="0" u="none" strike="noStrike" kern="1200" cap="none" spc="0" normalizeH="0" baseline="0" noProof="0" dirty="0">
                <a:ln>
                  <a:noFill/>
                </a:ln>
                <a:solidFill>
                  <a:prstClr val="black"/>
                </a:solidFill>
                <a:effectLst/>
                <a:uLnTx/>
                <a:uFillTx/>
                <a:latin typeface="Verdana" pitchFamily="34" charset="0"/>
                <a:ea typeface="+mn-ea"/>
                <a:cs typeface="+mn-cs"/>
              </a:rPr>
              <a:t>Ugovor o sadržaju oporuke</a:t>
            </a:r>
          </a:p>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hr-HR" sz="1800" b="0" i="0" u="none" strike="noStrike" kern="1200" cap="none" spc="0" normalizeH="0" baseline="0" noProof="0" dirty="0">
                <a:ln>
                  <a:noFill/>
                </a:ln>
                <a:solidFill>
                  <a:prstClr val="black"/>
                </a:solidFill>
                <a:effectLst/>
                <a:uLnTx/>
                <a:uFillTx/>
                <a:latin typeface="Verdana" pitchFamily="34" charset="0"/>
                <a:ea typeface="+mn-ea"/>
                <a:cs typeface="+mn-cs"/>
              </a:rPr>
              <a:t>      Ništav je ugovor kojim se netko obavezuje unijeti      neku odredbu u svoju oporuku ili je ne unijeti, opozvati neku odredbu iz svoje oporuke ili je ne opozvati </a:t>
            </a:r>
          </a:p>
          <a:p>
            <a:pPr marL="342900" marR="0" lvl="0" indent="-342900" algn="l" defTabSz="914400" rtl="0" eaLnBrk="1" fontAlgn="base" latinLnBrk="0" hangingPunct="1">
              <a:lnSpc>
                <a:spcPct val="90000"/>
              </a:lnSpc>
              <a:spcBef>
                <a:spcPct val="20000"/>
              </a:spcBef>
              <a:spcAft>
                <a:spcPct val="0"/>
              </a:spcAft>
              <a:buClrTx/>
              <a:buSzTx/>
              <a:buFontTx/>
              <a:buNone/>
              <a:tabLst/>
              <a:defRPr/>
            </a:pPr>
            <a:r>
              <a:rPr kumimoji="0" lang="hr-HR" sz="2400" b="1" i="0" u="none" strike="noStrike" kern="1200" cap="none" spc="0" normalizeH="0" baseline="0" noProof="0" dirty="0">
                <a:ln>
                  <a:noFill/>
                </a:ln>
                <a:solidFill>
                  <a:prstClr val="black"/>
                </a:solidFill>
                <a:effectLst/>
                <a:uLnTx/>
                <a:uFillTx/>
                <a:latin typeface="Verdana" pitchFamily="34" charset="0"/>
                <a:ea typeface="+mn-ea"/>
                <a:cs typeface="+mn-cs"/>
              </a:rPr>
              <a:t>     </a:t>
            </a:r>
          </a:p>
          <a:p>
            <a:pPr algn="ctr"/>
            <a:endParaRPr lang="hr-HR" dirty="0"/>
          </a:p>
        </p:txBody>
      </p:sp>
    </p:spTree>
    <p:extLst>
      <p:ext uri="{BB962C8B-B14F-4D97-AF65-F5344CB8AC3E}">
        <p14:creationId xmlns:p14="http://schemas.microsoft.com/office/powerpoint/2010/main" val="2130866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3BA0E3-5273-452A-B600-8A60014066A2}"/>
              </a:ext>
            </a:extLst>
          </p:cNvPr>
          <p:cNvSpPr txBox="1"/>
          <p:nvPr/>
        </p:nvSpPr>
        <p:spPr>
          <a:xfrm>
            <a:off x="179512" y="260648"/>
            <a:ext cx="8964488" cy="5970865"/>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NASTAVAK</a:t>
            </a:r>
            <a:endParaRPr lang="hr-HR" sz="28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endParaRPr kumimoji="0" lang="hr-HR" altLang="sr-Latn-RS" sz="2000" b="0" i="0" u="none" strike="noStrike" kern="1200" cap="none" spc="0" normalizeH="0" baseline="0" noProof="0" dirty="0">
              <a:ln>
                <a:noFill/>
              </a:ln>
              <a:solidFill>
                <a:prstClr val="black"/>
              </a:solidFill>
              <a:effectLst/>
              <a:uLnTx/>
              <a:uFillTx/>
              <a:latin typeface="Constantia"/>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4.   Ugovor o ustupu i raspodjeli imovine za života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endParaRPr kumimoji="0" lang="hr-HR" altLang="sr-Latn-R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18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Pretpostavke valjanosti ugovora</a:t>
            </a:r>
            <a:r>
              <a:rPr kumimoji="0" lang="hr-HR" altLang="sr-Latn-RS" sz="2000" b="1"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a:t>
            </a: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da su se s njim suglasili sva djeca i ostali    potomci ustupiteljevi</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mora biti sastavljen u pisanom obliku</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mora biti ovjeren od suca ili sastavljen u obliku</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javnobilježničkog akta, ili potvrđen (solemniziran)</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po javnom bilježniku</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18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Ustupiteljeva imovina ne ulazi u ostavinu </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18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Zadržavanje raznih prava prigodom ustupa i raspodjele</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osobne služnosti</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doživotna renta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doživotno uzdržavanje     </a:t>
            </a:r>
          </a:p>
          <a:p>
            <a:pPr algn="ctr"/>
            <a:endParaRPr lang="hr-HR" dirty="0"/>
          </a:p>
        </p:txBody>
      </p:sp>
    </p:spTree>
    <p:extLst>
      <p:ext uri="{BB962C8B-B14F-4D97-AF65-F5344CB8AC3E}">
        <p14:creationId xmlns:p14="http://schemas.microsoft.com/office/powerpoint/2010/main" val="1796536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8D91ED-EE02-493D-99A1-911D34CB5EAC}"/>
              </a:ext>
            </a:extLst>
          </p:cNvPr>
          <p:cNvSpPr txBox="1"/>
          <p:nvPr/>
        </p:nvSpPr>
        <p:spPr>
          <a:xfrm>
            <a:off x="179512" y="260648"/>
            <a:ext cx="8784976" cy="547842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FF3300"/>
                </a:solidFill>
                <a:effectLst/>
                <a:uLnTx/>
                <a:uFillTx/>
                <a:latin typeface="Verdana" panose="020B0604030504040204" pitchFamily="34" charset="0"/>
                <a:ea typeface="Verdana" panose="020B0604030504040204" pitchFamily="34" charset="0"/>
                <a:cs typeface="Verdana" panose="020B0604030504040204" pitchFamily="34" charset="0"/>
              </a:rPr>
              <a:t>NASTAVAK</a:t>
            </a:r>
          </a:p>
          <a:p>
            <a:pPr algn="ctr"/>
            <a:endParaRPr lang="hr-HR" sz="2800" b="1" dirty="0">
              <a:solidFill>
                <a:srgbClr val="FF3300"/>
              </a:solidFill>
              <a:latin typeface="Verdana" panose="020B0604030504040204" pitchFamily="34" charset="0"/>
              <a:ea typeface="Verdana" panose="020B0604030504040204" pitchFamily="34" charset="0"/>
              <a:cs typeface="Verdana" panose="020B0604030504040204" pitchFamily="34" charset="0"/>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4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hr-HR" altLang="sr-Latn-RS" sz="20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Prava ustupiteljeva bračnog druga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20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ako bračni drug ne bude obuhvaćen, ima pravo na </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nužni dio</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0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Dugovi ustupiteljevi i pobijanje ustupa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20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 </a:t>
            </a: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potomci između kojih je ustupitelj razdijelio svoju imovinu ne odgovaraju za njegove dugove</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prava ustupiteljevih vjerovnika </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endPar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hr-HR" altLang="sr-Latn-RS" sz="18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hr-HR" altLang="sr-Latn-RS" sz="2000" b="0" i="0" u="none" strike="noStrike" kern="1200" cap="none" spc="0" normalizeH="0" baseline="0" noProof="0" dirty="0">
                <a:ln>
                  <a:noFill/>
                </a:ln>
                <a:solidFill>
                  <a:srgbClr val="004CD6"/>
                </a:solidFill>
                <a:effectLst/>
                <a:uLnTx/>
                <a:uFillTx/>
                <a:latin typeface="Verdana" panose="020B0604030504040204" pitchFamily="34" charset="0"/>
                <a:ea typeface="Verdana" panose="020B0604030504040204" pitchFamily="34" charset="0"/>
                <a:cs typeface="Verdana" panose="020B0604030504040204" pitchFamily="34" charset="0"/>
              </a:rPr>
              <a:t> Opoziv</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zbog osiromašenja ustupitelja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zbog grube nezahvalnosti </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 zbog neispunjenja obveza</a:t>
            </a: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r>
              <a:rPr kumimoji="0" lang="hr-HR" altLang="sr-Latn-RS" sz="18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endParaRPr lang="hr-HR" dirty="0"/>
          </a:p>
        </p:txBody>
      </p:sp>
    </p:spTree>
    <p:extLst>
      <p:ext uri="{BB962C8B-B14F-4D97-AF65-F5344CB8AC3E}">
        <p14:creationId xmlns:p14="http://schemas.microsoft.com/office/powerpoint/2010/main" val="303510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36E3DD-C43B-4FD2-B40B-268A5BCD05B3}"/>
              </a:ext>
            </a:extLst>
          </p:cNvPr>
          <p:cNvSpPr txBox="1"/>
          <p:nvPr/>
        </p:nvSpPr>
        <p:spPr>
          <a:xfrm>
            <a:off x="0" y="404664"/>
            <a:ext cx="9001000" cy="5035225"/>
          </a:xfrm>
          <a:prstGeom prst="rect">
            <a:avLst/>
          </a:prstGeom>
          <a:noFill/>
        </p:spPr>
        <p:txBody>
          <a:bodyPr wrap="square" rtlCol="0">
            <a:spAutoFit/>
          </a:bodyPr>
          <a:lstStyle/>
          <a:p>
            <a:r>
              <a:rPr kumimoji="0" lang="hr-HR" altLang="sr-Latn-RS" sz="28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     NASLJEĐIVANJE NA TEMELJU ZAKONA</a:t>
            </a:r>
          </a:p>
          <a:p>
            <a:pPr algn="r"/>
            <a:endParaRPr lang="hr-HR" sz="28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009DD9">
                    <a:lumMod val="25000"/>
                  </a:srgbClr>
                </a:solidFill>
                <a:effectLst/>
                <a:uLnTx/>
                <a:uFillTx/>
                <a:latin typeface="Constantia"/>
                <a:ea typeface="+mn-ea"/>
                <a:cs typeface="+mn-cs"/>
              </a:rPr>
              <a:t>Tko su zakonski nasljednici?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Ostaviteljevi potomci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Njegova posvojčad i njihovi potomci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Njegov bračni, izvanbračni drug</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Njegovi roditelji, njegovi posvojitelji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Njegova braća i sestre i njihovi potomci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Njegovi ostali predci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endParaRPr kumimoji="0" lang="hr-HR" sz="1800" b="0" i="0" u="none" strike="noStrike" kern="1200" cap="none" spc="0" normalizeH="0" baseline="0" noProof="0" dirty="0">
              <a:ln>
                <a:noFill/>
              </a:ln>
              <a:solidFill>
                <a:srgbClr val="7030A0"/>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009DD9">
                    <a:lumMod val="25000"/>
                  </a:srgbClr>
                </a:solidFill>
                <a:effectLst/>
                <a:uLnTx/>
                <a:uFillTx/>
                <a:latin typeface="Constantia"/>
                <a:ea typeface="+mn-ea"/>
                <a:cs typeface="+mn-cs"/>
              </a:rPr>
              <a:t>Nasljeđuje se po nasljednim redovima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endParaRPr kumimoji="0" lang="hr-HR" sz="2000" b="0" i="0" u="none" strike="noStrike" kern="1200" cap="none" spc="0" normalizeH="0" baseline="0" noProof="0" dirty="0">
              <a:ln>
                <a:noFill/>
              </a:ln>
              <a:solidFill>
                <a:srgbClr val="7030A0"/>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009DD9">
                    <a:lumMod val="25000"/>
                  </a:srgbClr>
                </a:solidFill>
                <a:effectLst/>
                <a:uLnTx/>
                <a:uFillTx/>
                <a:latin typeface="Constantia"/>
                <a:ea typeface="+mn-ea"/>
                <a:cs typeface="+mn-cs"/>
              </a:rPr>
              <a:t>Nasljednici bližega nasljednog reda isključuju osobe daljnjeg nasljednog reda</a:t>
            </a:r>
          </a:p>
          <a:p>
            <a:pPr algn="ctr"/>
            <a:endParaRPr lang="hr-HR" dirty="0"/>
          </a:p>
        </p:txBody>
      </p:sp>
    </p:spTree>
    <p:extLst>
      <p:ext uri="{BB962C8B-B14F-4D97-AF65-F5344CB8AC3E}">
        <p14:creationId xmlns:p14="http://schemas.microsoft.com/office/powerpoint/2010/main" val="1142403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ABA3E2-54CB-4EFE-AF77-80E60C1CAB45}"/>
              </a:ext>
            </a:extLst>
          </p:cNvPr>
          <p:cNvSpPr txBox="1"/>
          <p:nvPr/>
        </p:nvSpPr>
        <p:spPr>
          <a:xfrm>
            <a:off x="179512" y="332656"/>
            <a:ext cx="8784976" cy="623555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Nasljedni redovi – nastavak</a:t>
            </a:r>
          </a:p>
          <a:p>
            <a:pPr algn="ctr"/>
            <a:endParaRPr lang="hr-HR" sz="28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000" b="0" i="0" u="none" strike="noStrike" kern="1200" cap="none" spc="0" normalizeH="0" baseline="0" noProof="0" dirty="0">
                <a:ln>
                  <a:noFill/>
                </a:ln>
                <a:solidFill>
                  <a:srgbClr val="7CCA62">
                    <a:lumMod val="25000"/>
                  </a:srgbClr>
                </a:solidFill>
                <a:effectLst/>
                <a:uLnTx/>
                <a:uFillTx/>
                <a:latin typeface="Constantia"/>
                <a:ea typeface="+mn-ea"/>
                <a:cs typeface="+mn-cs"/>
              </a:rPr>
              <a:t> </a:t>
            </a:r>
            <a:r>
              <a:rPr kumimoji="0" lang="hr-HR" sz="2000" b="0" i="0" u="none" strike="noStrike" kern="1200" cap="none" spc="0" normalizeH="0" baseline="0" noProof="0" dirty="0">
                <a:ln>
                  <a:noFill/>
                </a:ln>
                <a:solidFill>
                  <a:srgbClr val="0F6FC6">
                    <a:lumMod val="75000"/>
                  </a:srgbClr>
                </a:solidFill>
                <a:effectLst/>
                <a:uLnTx/>
                <a:uFillTx/>
                <a:latin typeface="Constantia"/>
                <a:ea typeface="+mn-ea"/>
                <a:cs typeface="+mn-cs"/>
              </a:rPr>
              <a:t>1. Nasljedni red</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Djeca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Bračni drug</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18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rPr>
              <a:t>   </a:t>
            </a:r>
            <a:r>
              <a:rPr kumimoji="0" lang="hr-HR" sz="2000" b="0" i="0" u="none" strike="noStrike" kern="1200" cap="none" spc="0" normalizeH="0" baseline="0" noProof="0" dirty="0">
                <a:ln>
                  <a:noFill/>
                </a:ln>
                <a:solidFill>
                  <a:srgbClr val="0F6FC6">
                    <a:lumMod val="75000"/>
                  </a:srgbClr>
                </a:solidFill>
                <a:effectLst/>
                <a:uLnTx/>
                <a:uFillTx/>
                <a:latin typeface="Constantia"/>
                <a:ea typeface="+mn-ea"/>
                <a:cs typeface="+mn-cs"/>
              </a:rPr>
              <a:t> 2. Nasljedni red</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Ostaviteljevi roditelji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srgbClr val="CC0000"/>
                </a:solidFill>
                <a:effectLst/>
                <a:uLnTx/>
                <a:uFillTx/>
                <a:latin typeface="Constantia"/>
                <a:ea typeface="+mn-ea"/>
                <a:cs typeface="+mn-cs"/>
              </a:rPr>
              <a:t>Bračni (izvanbračni) drug</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Ostaviteljevi roditelji nasljeđuju jednu polovicu  na jednake dijelove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Drugu polovicu nasljeđuje ostaviteljev bračni drug</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Ako su oba roditelja umrla prije ostavitelja , bračni drug nasljeđuje cijelu </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prstClr val="black"/>
                </a:solidFill>
                <a:effectLst/>
                <a:uLnTx/>
                <a:uFillTx/>
                <a:latin typeface="Constantia"/>
                <a:ea typeface="+mn-ea"/>
                <a:cs typeface="+mn-cs"/>
              </a:rPr>
              <a:t>          </a:t>
            </a: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ostavinu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Nema bračnog druga - ostaviteljevi roditelji nasljeđuju cijelu ostavinu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Ako je jedan ostaviteljev roditelj umro prije ostavitelja – nasljeđuje drugi         </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prstClr val="black"/>
                </a:solidFill>
                <a:effectLst/>
                <a:uLnTx/>
                <a:uFillTx/>
                <a:latin typeface="Constantia"/>
                <a:ea typeface="+mn-ea"/>
                <a:cs typeface="+mn-cs"/>
              </a:rPr>
              <a:t>          </a:t>
            </a: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roditelj</a:t>
            </a:r>
            <a:endParaRPr lang="hr-HR" dirty="0"/>
          </a:p>
        </p:txBody>
      </p:sp>
    </p:spTree>
    <p:extLst>
      <p:ext uri="{BB962C8B-B14F-4D97-AF65-F5344CB8AC3E}">
        <p14:creationId xmlns:p14="http://schemas.microsoft.com/office/powerpoint/2010/main" val="1442981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2CAFF-5925-4D23-BCD4-CBDCA4C89CA9}"/>
              </a:ext>
            </a:extLst>
          </p:cNvPr>
          <p:cNvSpPr txBox="1"/>
          <p:nvPr/>
        </p:nvSpPr>
        <p:spPr>
          <a:xfrm>
            <a:off x="179512" y="332656"/>
            <a:ext cx="8784976" cy="5977021"/>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Nasljedni redovi – nastavak</a:t>
            </a:r>
          </a:p>
          <a:p>
            <a:pPr algn="ctr"/>
            <a:endParaRPr lang="hr-HR" sz="28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400" b="0" i="0" u="none" strike="noStrike" kern="1200" cap="none" spc="0" normalizeH="0" baseline="0" noProof="0" dirty="0">
                <a:ln>
                  <a:noFill/>
                </a:ln>
                <a:solidFill>
                  <a:srgbClr val="009DD9">
                    <a:lumMod val="25000"/>
                  </a:srgbClr>
                </a:solidFill>
                <a:effectLst/>
                <a:uLnTx/>
                <a:uFillTx/>
                <a:latin typeface="Constantia"/>
                <a:ea typeface="+mn-ea"/>
                <a:cs typeface="+mn-cs"/>
              </a:rPr>
              <a:t> Ako je jedan roditelj umro prije ostavitelja koji nije ostavio bračnog druga,</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srgbClr val="009DD9">
                    <a:lumMod val="25000"/>
                  </a:srgbClr>
                </a:solidFill>
                <a:effectLst/>
                <a:uLnTx/>
                <a:uFillTx/>
                <a:latin typeface="Constantia"/>
                <a:ea typeface="+mn-ea"/>
                <a:cs typeface="+mn-cs"/>
              </a:rPr>
              <a:t>           dio ostavine koji bi mu pripao nasljeđuju ostaviteljeva braća i sestre</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endParaRPr kumimoji="0" lang="hr-HR" sz="2400" b="0" i="0" u="none" strike="noStrike" kern="1200" cap="none" spc="0" normalizeH="0" baseline="0" noProof="0" dirty="0">
              <a:ln>
                <a:noFill/>
              </a:ln>
              <a:solidFill>
                <a:srgbClr val="009DD9">
                  <a:lumMod val="25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srgbClr val="0F6FC6">
                    <a:lumMod val="75000"/>
                  </a:srgbClr>
                </a:solidFill>
                <a:effectLst/>
                <a:uLnTx/>
                <a:uFillTx/>
                <a:latin typeface="Constantia"/>
                <a:ea typeface="+mn-ea"/>
                <a:cs typeface="+mn-cs"/>
              </a:rPr>
              <a:t>3. Nasljedni red</a:t>
            </a:r>
            <a:r>
              <a:rPr kumimoji="0" lang="hr-HR" sz="2400" b="0" i="0" u="none" strike="noStrike" kern="1200" cap="none" spc="0" normalizeH="0" baseline="0" noProof="0" dirty="0">
                <a:ln>
                  <a:noFill/>
                </a:ln>
                <a:solidFill>
                  <a:srgbClr val="009DD9">
                    <a:lumMod val="25000"/>
                  </a:srgbClr>
                </a:solidFill>
                <a:effectLst/>
                <a:uLnTx/>
                <a:uFillTx/>
                <a:latin typeface="Constantia"/>
                <a:ea typeface="+mn-ea"/>
                <a:cs typeface="+mn-cs"/>
              </a:rPr>
              <a:t> </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prstClr val="black"/>
                </a:solidFill>
                <a:effectLst/>
                <a:uLnTx/>
                <a:uFillTx/>
                <a:latin typeface="Constantia"/>
                <a:ea typeface="+mn-ea"/>
                <a:cs typeface="+mn-cs"/>
              </a:rPr>
              <a:t>      Ostavitelja koji nije ostavio ni potomke, ni bračnog druga, ni roditelje, niti su ovi ostavili nekog potomka, nasljeđuju njegovi djedovi i bake.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endParaRPr kumimoji="0" lang="hr-HR" sz="24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srgbClr val="0F6FC6">
                    <a:lumMod val="75000"/>
                  </a:srgbClr>
                </a:solidFill>
                <a:effectLst/>
                <a:uLnTx/>
                <a:uFillTx/>
                <a:latin typeface="Constantia"/>
                <a:ea typeface="+mn-ea"/>
                <a:cs typeface="+mn-cs"/>
              </a:rPr>
              <a:t>4. Nasljedni red</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400" b="0" i="0" u="none" strike="noStrike" kern="1200" cap="none" spc="0" normalizeH="0" baseline="0" noProof="0" dirty="0">
                <a:ln>
                  <a:noFill/>
                </a:ln>
                <a:solidFill>
                  <a:srgbClr val="0F6FC6">
                    <a:lumMod val="75000"/>
                  </a:srgbClr>
                </a:solidFill>
                <a:effectLst/>
                <a:uLnTx/>
                <a:uFillTx/>
                <a:latin typeface="Constantia"/>
                <a:ea typeface="+mn-ea"/>
                <a:cs typeface="+mn-cs"/>
              </a:rPr>
              <a:t>       </a:t>
            </a:r>
            <a:r>
              <a:rPr kumimoji="0" lang="hr-HR" sz="2400" b="0" i="0" u="none" strike="noStrike" kern="1200" cap="none" spc="0" normalizeH="0" baseline="0" noProof="0" dirty="0">
                <a:ln>
                  <a:noFill/>
                </a:ln>
                <a:solidFill>
                  <a:prstClr val="black"/>
                </a:solidFill>
                <a:effectLst/>
                <a:uLnTx/>
                <a:uFillTx/>
                <a:latin typeface="Constantia"/>
                <a:ea typeface="+mn-ea"/>
                <a:cs typeface="+mn-cs"/>
              </a:rPr>
              <a:t>Pradjedovi i prabake</a:t>
            </a:r>
            <a:endParaRPr lang="hr-HR" sz="2400" dirty="0"/>
          </a:p>
        </p:txBody>
      </p:sp>
    </p:spTree>
    <p:extLst>
      <p:ext uri="{BB962C8B-B14F-4D97-AF65-F5344CB8AC3E}">
        <p14:creationId xmlns:p14="http://schemas.microsoft.com/office/powerpoint/2010/main" val="2548418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C9198F-C5F6-4F4C-84E8-18C93BD6AA83}"/>
              </a:ext>
            </a:extLst>
          </p:cNvPr>
          <p:cNvSpPr txBox="1"/>
          <p:nvPr/>
        </p:nvSpPr>
        <p:spPr>
          <a:xfrm>
            <a:off x="179512" y="332656"/>
            <a:ext cx="8712968" cy="5613845"/>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Posebnosti za bračnog i izvanbračnog druga</a:t>
            </a:r>
          </a:p>
          <a:p>
            <a:pPr algn="ctr"/>
            <a:endParaRPr lang="hr-HR" sz="28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0F6FC6">
                    <a:lumMod val="75000"/>
                  </a:srgbClr>
                </a:solidFill>
                <a:effectLst/>
                <a:uLnTx/>
                <a:uFillTx/>
                <a:latin typeface="Constantia"/>
                <a:ea typeface="+mn-ea"/>
                <a:cs typeface="+mn-cs"/>
              </a:rPr>
              <a:t>Pravo nasljeđivanja prestaje rastavom i poništajem braka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endParaRPr kumimoji="0" lang="hr-HR" sz="24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0F6FC6">
                    <a:lumMod val="75000"/>
                  </a:srgbClr>
                </a:solidFill>
                <a:effectLst/>
                <a:uLnTx/>
                <a:uFillTx/>
                <a:latin typeface="Constantia"/>
                <a:ea typeface="+mn-ea"/>
                <a:cs typeface="+mn-cs"/>
              </a:rPr>
              <a:t>Bračni drug nema pravo na nasljedstvo:</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endParaRPr kumimoji="0" lang="hr-HR" sz="18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je ostavitelj podnio tužbu za rastavu ili poništaj braka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njegov brak s ostaviteljem bude proglašen nepostojećim ili bude poništen iz uzroka za čije je postojanje nadživjeli bračni drug znao ili morao znati u vrijeme sklapanja braka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je njegova zajednica života s ostaviteljem bila trajno prestala njegovom krivnjom ili u sporazumu s ostaviteljem</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Izvanbračni drug nema pravo na nasljedstvo ako je njegova zajednica života s ostaviteljem bila trajno prestala</a:t>
            </a:r>
          </a:p>
          <a:p>
            <a:pPr algn="ctr"/>
            <a:endParaRPr lang="hr-HR" dirty="0"/>
          </a:p>
        </p:txBody>
      </p:sp>
    </p:spTree>
    <p:extLst>
      <p:ext uri="{BB962C8B-B14F-4D97-AF65-F5344CB8AC3E}">
        <p14:creationId xmlns:p14="http://schemas.microsoft.com/office/powerpoint/2010/main" val="3455540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2B6A67-F9A0-4404-8C2F-E463F348CE43}"/>
              </a:ext>
            </a:extLst>
          </p:cNvPr>
          <p:cNvSpPr txBox="1"/>
          <p:nvPr/>
        </p:nvSpPr>
        <p:spPr>
          <a:xfrm>
            <a:off x="251520" y="332656"/>
            <a:ext cx="8712968" cy="4487382"/>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NUŽNI NASLJEDNICI I NJIHOVO PRAVO</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Tko su nužni nasljednici?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Ostaviteljevi potomci i njihovi potomci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Ostaviteljeva posvojčad i njihovi potomci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Njegov bračni drug</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Ostaviteljevi roditelji, posvojitelji i ostali predci nužni su nasljednici samo ako su :</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 trajno nesposobni za rad i</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rPr>
              <a:t>             - nemaju nužnih sredstava za život</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endParaRPr kumimoji="0" lang="hr-HR" sz="1800" b="0" i="0" u="none" strike="noStrike" kern="1200" cap="none" spc="0" normalizeH="0" baseline="0" noProof="0" dirty="0">
              <a:ln>
                <a:noFill/>
              </a:ln>
              <a:solidFill>
                <a:srgbClr val="009DD9">
                  <a:lumMod val="25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1800" b="1" i="0" u="none" strike="noStrike" kern="1200" cap="none" spc="0" normalizeH="0" baseline="0" noProof="0" dirty="0">
                <a:ln>
                  <a:noFill/>
                </a:ln>
                <a:solidFill>
                  <a:prstClr val="black"/>
                </a:solidFill>
                <a:effectLst/>
                <a:uLnTx/>
                <a:uFillTx/>
                <a:latin typeface="Constantia"/>
                <a:ea typeface="+mn-ea"/>
                <a:cs typeface="+mn-cs"/>
              </a:rPr>
              <a:t>      Naprijed navedene osobe nužni su nasljednici kad su po zakonskom redu nasljeđivanja pozvane na nasljedstvo</a:t>
            </a:r>
            <a:endParaRPr kumimoji="0" lang="hr-HR" sz="2400" b="1" i="0" u="none" strike="noStrike" kern="1200" cap="none" spc="0" normalizeH="0" baseline="0" noProof="0" dirty="0">
              <a:ln>
                <a:noFill/>
              </a:ln>
              <a:solidFill>
                <a:prstClr val="black"/>
              </a:solidFill>
              <a:effectLst/>
              <a:uLnTx/>
              <a:uFillTx/>
              <a:latin typeface="Constantia"/>
              <a:ea typeface="+mn-ea"/>
              <a:cs typeface="+mn-cs"/>
            </a:endParaRPr>
          </a:p>
          <a:p>
            <a:pPr algn="ctr"/>
            <a:endParaRPr lang="hr-HR" dirty="0"/>
          </a:p>
        </p:txBody>
      </p:sp>
    </p:spTree>
    <p:extLst>
      <p:ext uri="{BB962C8B-B14F-4D97-AF65-F5344CB8AC3E}">
        <p14:creationId xmlns:p14="http://schemas.microsoft.com/office/powerpoint/2010/main" val="2552403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1B2551-5AA1-4F06-95CF-F5C3FA1A95A2}"/>
              </a:ext>
            </a:extLst>
          </p:cNvPr>
          <p:cNvSpPr txBox="1"/>
          <p:nvPr/>
        </p:nvSpPr>
        <p:spPr>
          <a:xfrm>
            <a:off x="251520" y="404664"/>
            <a:ext cx="8640960" cy="2954655"/>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NASTAVAK</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0F6FC6">
                    <a:lumMod val="75000"/>
                  </a:srgbClr>
                </a:solidFill>
                <a:effectLst/>
                <a:uLnTx/>
                <a:uFillTx/>
                <a:latin typeface="Constantia"/>
                <a:ea typeface="+mn-ea"/>
                <a:cs typeface="+mn-cs"/>
              </a:rPr>
              <a:t>Veličina nužnog dijela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Potomci, posvojčad i njihovi potomci, ½ zakonskog dijela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Bračni drug, ½ zakonskog dijela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Courier New" pitchFamily="49" charset="0"/>
              <a:buChar char="o"/>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Ostali nužni nasljednici, 1/3 zakonskog dijela</a:t>
            </a:r>
          </a:p>
          <a:p>
            <a:pPr algn="ctr"/>
            <a:endParaRPr lang="hr-HR" dirty="0"/>
          </a:p>
        </p:txBody>
      </p:sp>
    </p:spTree>
    <p:extLst>
      <p:ext uri="{BB962C8B-B14F-4D97-AF65-F5344CB8AC3E}">
        <p14:creationId xmlns:p14="http://schemas.microsoft.com/office/powerpoint/2010/main" val="2358782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E397B4-0776-44AF-8C74-EFBBD792FE0A}"/>
              </a:ext>
            </a:extLst>
          </p:cNvPr>
          <p:cNvSpPr txBox="1"/>
          <p:nvPr/>
        </p:nvSpPr>
        <p:spPr>
          <a:xfrm>
            <a:off x="251520" y="332656"/>
            <a:ext cx="8640960" cy="4912114"/>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UGOVORI ZA ŽIVOTA ZA SLUČAJ SMRTI</a:t>
            </a:r>
          </a:p>
          <a:p>
            <a:pPr algn="ctr"/>
            <a:endParaRPr lang="hr-HR" sz="2800" b="1" dirty="0">
              <a:solidFill>
                <a:srgbClr val="04617B"/>
              </a:solidFill>
              <a:latin typeface="Calibri"/>
              <a:ea typeface="+mj-ea"/>
              <a:cs typeface="+mj-cs"/>
            </a:endParaRPr>
          </a:p>
          <a:p>
            <a:pPr marL="514350" marR="0" lvl="0" indent="-5143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AutoNum type="romanUcPeriod"/>
              <a:tabLst/>
              <a:defRPr/>
            </a:pPr>
            <a:r>
              <a:rPr kumimoji="0" lang="hr-HR" altLang="sr-Latn-RS" sz="2400" b="0" i="0" u="none" strike="noStrike" kern="1200" cap="none" spc="0" normalizeH="0" baseline="0" noProof="0" dirty="0">
                <a:ln>
                  <a:noFill/>
                </a:ln>
                <a:solidFill>
                  <a:prstClr val="black"/>
                </a:solidFill>
                <a:effectLst/>
                <a:uLnTx/>
                <a:uFillTx/>
                <a:latin typeface="Constantia"/>
                <a:ea typeface="+mn-ea"/>
                <a:cs typeface="+mn-cs"/>
              </a:rPr>
              <a:t>UGOVOR O DOŽIVOTNOM UZDRŽAVANJU</a:t>
            </a:r>
          </a:p>
          <a:p>
            <a:pPr marL="514350" marR="0" lvl="0" indent="-5143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1800" b="0" i="0" u="none" strike="noStrike" kern="1200" cap="none" spc="0" normalizeH="0" baseline="0" noProof="0" dirty="0">
                <a:ln>
                  <a:noFill/>
                </a:ln>
                <a:solidFill>
                  <a:prstClr val="black"/>
                </a:solidFill>
                <a:effectLst/>
                <a:uLnTx/>
                <a:uFillTx/>
                <a:latin typeface="Constantia"/>
                <a:ea typeface="+mn-ea"/>
                <a:cs typeface="+mn-cs"/>
              </a:rPr>
              <a:t>         </a:t>
            </a:r>
            <a:r>
              <a:rPr kumimoji="0" lang="hr-HR" altLang="sr-Latn-RS" sz="1800" b="0" i="0" u="none" strike="noStrike" kern="1200" cap="none" spc="0" normalizeH="0" baseline="0" noProof="0" dirty="0">
                <a:ln>
                  <a:noFill/>
                </a:ln>
                <a:solidFill>
                  <a:srgbClr val="CC0000"/>
                </a:solidFill>
                <a:effectLst/>
                <a:uLnTx/>
                <a:uFillTx/>
                <a:latin typeface="Constantia"/>
                <a:ea typeface="+mn-ea"/>
                <a:cs typeface="+mn-cs"/>
              </a:rPr>
              <a:t>Ugovorom o doživotnom uzdržavanju obvezuje se jedna strana (davatelj uzdržavanja) da će drugu stranu ili trećega (primatelja uzdržavanja) uzdržavati do njegove smrti. Druga strana se obvezuje da će mu za uzdržavanje dati svu ili dio imovine. Stjecanje stvari i prava je odgođeno do trenutka smrti primatelja uzdržavanja</a:t>
            </a:r>
          </a:p>
          <a:p>
            <a:pPr marL="514350" marR="0" lvl="0" indent="-5143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AutoNum type="romanUcPeriod"/>
              <a:tabLst/>
              <a:defRPr/>
            </a:pPr>
            <a:endParaRPr kumimoji="0" lang="hr-HR" altLang="sr-Latn-RS" sz="2400" b="0" i="0" u="none" strike="noStrike" kern="1200" cap="none" spc="0" normalizeH="0" baseline="0" noProof="0" dirty="0">
              <a:ln>
                <a:noFill/>
              </a:ln>
              <a:solidFill>
                <a:prstClr val="black"/>
              </a:solidFill>
              <a:effectLst/>
              <a:uLnTx/>
              <a:uFillTx/>
              <a:latin typeface="Constantia"/>
              <a:ea typeface="+mn-ea"/>
              <a:cs typeface="+mn-cs"/>
            </a:endParaRPr>
          </a:p>
          <a:p>
            <a:pPr marL="514350" marR="0" lvl="0" indent="-5143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Oblik ugovora</a:t>
            </a:r>
          </a:p>
          <a:p>
            <a:pPr marL="514350" marR="0" lvl="0" indent="-5143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        Ugovor o doživotnom uzdržavanju mora biti sastavljen u pisanom obliku te ovjeren od suca općinskog suda ili solemniziran (potvrđen9 po javnom bilježniku ili sastavljen u obliku javnobilježničkog akta.</a:t>
            </a:r>
          </a:p>
          <a:p>
            <a:pPr algn="ctr"/>
            <a:endParaRPr lang="hr-HR" dirty="0"/>
          </a:p>
        </p:txBody>
      </p:sp>
    </p:spTree>
    <p:extLst>
      <p:ext uri="{BB962C8B-B14F-4D97-AF65-F5344CB8AC3E}">
        <p14:creationId xmlns:p14="http://schemas.microsoft.com/office/powerpoint/2010/main" val="1527759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A465717-4932-4D26-8A28-39E7CB0F813F}"/>
              </a:ext>
            </a:extLst>
          </p:cNvPr>
          <p:cNvSpPr>
            <a:spLocks noChangeArrowheads="1"/>
          </p:cNvSpPr>
          <p:nvPr/>
        </p:nvSpPr>
        <p:spPr bwMode="auto">
          <a:xfrm>
            <a:off x="0" y="0"/>
            <a:ext cx="9144000" cy="1143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hr-HR" altLang="sr-Latn-RS"/>
          </a:p>
        </p:txBody>
      </p:sp>
      <p:sp>
        <p:nvSpPr>
          <p:cNvPr id="2051" name="Rectangle 5">
            <a:extLst>
              <a:ext uri="{FF2B5EF4-FFF2-40B4-BE49-F238E27FC236}">
                <a16:creationId xmlns:a16="http://schemas.microsoft.com/office/drawing/2014/main" id="{49D624D1-D049-4366-8DFD-65498B9FE09F}"/>
              </a:ext>
            </a:extLst>
          </p:cNvPr>
          <p:cNvSpPr>
            <a:spLocks noChangeArrowheads="1"/>
          </p:cNvSpPr>
          <p:nvPr/>
        </p:nvSpPr>
        <p:spPr bwMode="auto">
          <a:xfrm>
            <a:off x="76200" y="1295400"/>
            <a:ext cx="8915400" cy="76200"/>
          </a:xfrm>
          <a:prstGeom prst="rect">
            <a:avLst/>
          </a:prstGeom>
          <a:solidFill>
            <a:srgbClr val="CC0000"/>
          </a:solidFill>
          <a:ln w="9525">
            <a:noFill/>
            <a:miter lim="800000"/>
            <a:headEnd/>
            <a:tailEnd/>
          </a:ln>
          <a:effectLst>
            <a:outerShdw dist="107763" dir="18900000" algn="ctr" rotWithShape="0">
              <a:schemeClr val="bg2"/>
            </a:outerShdw>
          </a:effectLst>
        </p:spPr>
        <p:txBody>
          <a:bodyPr wrap="none" anchor="ctr"/>
          <a:lstStyle/>
          <a:p>
            <a:pPr>
              <a:defRPr/>
            </a:pPr>
            <a:endParaRPr lang="hr-HR">
              <a:latin typeface="Times New Roman" charset="0"/>
            </a:endParaRPr>
          </a:p>
        </p:txBody>
      </p:sp>
      <p:sp>
        <p:nvSpPr>
          <p:cNvPr id="2052" name="Rectangle 8">
            <a:extLst>
              <a:ext uri="{FF2B5EF4-FFF2-40B4-BE49-F238E27FC236}">
                <a16:creationId xmlns:a16="http://schemas.microsoft.com/office/drawing/2014/main" id="{BE5E0DF3-7DE3-41BE-B609-3AE0A6B0FF6F}"/>
              </a:ext>
            </a:extLst>
          </p:cNvPr>
          <p:cNvSpPr>
            <a:spLocks noGrp="1" noChangeArrowheads="1"/>
          </p:cNvSpPr>
          <p:nvPr>
            <p:ph type="title"/>
          </p:nvPr>
        </p:nvSpPr>
        <p:spPr>
          <a:xfrm>
            <a:off x="152400" y="1916113"/>
            <a:ext cx="8632825" cy="1371600"/>
          </a:xfrm>
          <a:effectLst>
            <a:outerShdw dist="45791" dir="2021404" algn="ctr" rotWithShape="0">
              <a:schemeClr val="bg2"/>
            </a:outerShdw>
          </a:effectLst>
        </p:spPr>
        <p:txBody>
          <a:bodyPr anchorCtr="1">
            <a:normAutofit fontScale="90000"/>
          </a:bodyPr>
          <a:lstStyle/>
          <a:p>
            <a:pPr eaLnBrk="1" fontAlgn="auto" hangingPunct="1">
              <a:spcAft>
                <a:spcPts val="0"/>
              </a:spcAft>
              <a:defRPr/>
            </a:pPr>
            <a:r>
              <a:rPr lang="hr-HR" sz="2400" b="1" dirty="0">
                <a:latin typeface="Verdana" pitchFamily="34" charset="0"/>
              </a:rPr>
              <a:t>OPORUKA; NASLJEDNOPRAVNI UGOVORI;  NASLJEĐIVANJE NA TEMELJU ZAKONA; UZDRŽAVANJE IZMEĐU POJEDINIH </a:t>
            </a:r>
            <a:r>
              <a:rPr lang="hr-HR" sz="2800" b="1" dirty="0">
                <a:latin typeface="Verdana" pitchFamily="34" charset="0"/>
              </a:rPr>
              <a:t>SUBJEKATA </a:t>
            </a:r>
          </a:p>
        </p:txBody>
      </p:sp>
      <p:sp>
        <p:nvSpPr>
          <p:cNvPr id="5125" name="Rectangle 9">
            <a:extLst>
              <a:ext uri="{FF2B5EF4-FFF2-40B4-BE49-F238E27FC236}">
                <a16:creationId xmlns:a16="http://schemas.microsoft.com/office/drawing/2014/main" id="{DE225CBB-ECE8-4EDB-B2A3-A95233CD65B1}"/>
              </a:ext>
            </a:extLst>
          </p:cNvPr>
          <p:cNvSpPr>
            <a:spLocks noChangeArrowheads="1"/>
          </p:cNvSpPr>
          <p:nvPr/>
        </p:nvSpPr>
        <p:spPr bwMode="auto">
          <a:xfrm>
            <a:off x="381000" y="3733800"/>
            <a:ext cx="8305800" cy="228600"/>
          </a:xfrm>
          <a:prstGeom prst="rec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hr-HR" altLang="sr-Latn-RS"/>
          </a:p>
        </p:txBody>
      </p:sp>
      <p:sp>
        <p:nvSpPr>
          <p:cNvPr id="5126" name="Rectangle 10">
            <a:extLst>
              <a:ext uri="{FF2B5EF4-FFF2-40B4-BE49-F238E27FC236}">
                <a16:creationId xmlns:a16="http://schemas.microsoft.com/office/drawing/2014/main" id="{859F05F3-E3F9-4A0F-89D0-3943D794E37C}"/>
              </a:ext>
            </a:extLst>
          </p:cNvPr>
          <p:cNvSpPr>
            <a:spLocks noChangeArrowheads="1"/>
          </p:cNvSpPr>
          <p:nvPr/>
        </p:nvSpPr>
        <p:spPr bwMode="auto">
          <a:xfrm>
            <a:off x="304800" y="4419600"/>
            <a:ext cx="84248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90000"/>
              </a:lnSpc>
              <a:spcBef>
                <a:spcPct val="20000"/>
              </a:spcBef>
            </a:pPr>
            <a:endParaRPr lang="hr-HR" altLang="sr-Latn-RS" sz="1200" b="1" dirty="0"/>
          </a:p>
          <a:p>
            <a:pPr algn="ctr" eaLnBrk="1" hangingPunct="1">
              <a:lnSpc>
                <a:spcPct val="90000"/>
              </a:lnSpc>
              <a:spcBef>
                <a:spcPct val="20000"/>
              </a:spcBef>
            </a:pPr>
            <a:endParaRPr lang="hr-HR" altLang="sr-Latn-RS" sz="1200" b="1" dirty="0">
              <a:latin typeface="Verdana" panose="020B0604030504040204" pitchFamily="34" charset="0"/>
            </a:endParaRPr>
          </a:p>
          <a:p>
            <a:pPr algn="ctr" eaLnBrk="1" hangingPunct="1">
              <a:lnSpc>
                <a:spcPct val="90000"/>
              </a:lnSpc>
              <a:spcBef>
                <a:spcPct val="20000"/>
              </a:spcBef>
            </a:pPr>
            <a:r>
              <a:rPr lang="hr-HR" altLang="sr-Latn-RS" sz="2000" b="1" i="1" dirty="0">
                <a:latin typeface="Verdana" panose="020B0604030504040204" pitchFamily="34" charset="0"/>
              </a:rPr>
              <a:t>Ivan Hranj,mag.iur.,</a:t>
            </a:r>
          </a:p>
          <a:p>
            <a:pPr algn="ctr" eaLnBrk="1" hangingPunct="1">
              <a:lnSpc>
                <a:spcPct val="90000"/>
              </a:lnSpc>
              <a:spcBef>
                <a:spcPct val="20000"/>
              </a:spcBef>
            </a:pPr>
            <a:r>
              <a:rPr lang="hr-HR" altLang="sr-Latn-RS" sz="2000" b="1" i="1" dirty="0">
                <a:latin typeface="Verdana" panose="020B0604030504040204" pitchFamily="34" charset="0"/>
              </a:rPr>
              <a:t>Udruga Mobbing, Zagreb</a:t>
            </a:r>
          </a:p>
          <a:p>
            <a:pPr algn="ctr" eaLnBrk="1" hangingPunct="1">
              <a:lnSpc>
                <a:spcPct val="90000"/>
              </a:lnSpc>
              <a:spcBef>
                <a:spcPct val="20000"/>
              </a:spcBef>
            </a:pPr>
            <a:endParaRPr lang="hr-HR" altLang="sr-Latn-RS" sz="2000" b="1" i="1" dirty="0">
              <a:latin typeface="Verdana" panose="020B0604030504040204" pitchFamily="34" charset="0"/>
            </a:endParaRPr>
          </a:p>
          <a:p>
            <a:pPr algn="ctr" eaLnBrk="1" hangingPunct="1">
              <a:lnSpc>
                <a:spcPct val="90000"/>
              </a:lnSpc>
              <a:spcBef>
                <a:spcPct val="20000"/>
              </a:spcBef>
            </a:pPr>
            <a:r>
              <a:rPr lang="hr-HR" altLang="sr-Latn-RS" sz="2000" b="1" i="1" dirty="0">
                <a:latin typeface="Verdana" panose="020B0604030504040204" pitchFamily="34" charset="0"/>
              </a:rPr>
              <a:t>Zagreb 05. travnja 2022. godine</a:t>
            </a:r>
          </a:p>
          <a:p>
            <a:pPr algn="ctr" eaLnBrk="1" hangingPunct="1">
              <a:lnSpc>
                <a:spcPct val="90000"/>
              </a:lnSpc>
              <a:spcBef>
                <a:spcPct val="20000"/>
              </a:spcBef>
            </a:pPr>
            <a:endParaRPr lang="hr-HR" altLang="sr-Latn-RS" sz="2000" b="1" i="1" dirty="0">
              <a:latin typeface="Verdana" panose="020B0604030504040204" pitchFamily="34" charset="0"/>
            </a:endParaRPr>
          </a:p>
        </p:txBody>
      </p:sp>
      <p:pic>
        <p:nvPicPr>
          <p:cNvPr id="5127" name="Picture 11" descr="logo2">
            <a:extLst>
              <a:ext uri="{FF2B5EF4-FFF2-40B4-BE49-F238E27FC236}">
                <a16:creationId xmlns:a16="http://schemas.microsoft.com/office/drawing/2014/main" id="{204CC9D0-C3B1-4C5B-96D8-29D76B10E6D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76200"/>
            <a:ext cx="274320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2" descr="mobing_baner728x90">
            <a:extLst>
              <a:ext uri="{FF2B5EF4-FFF2-40B4-BE49-F238E27FC236}">
                <a16:creationId xmlns:a16="http://schemas.microsoft.com/office/drawing/2014/main" id="{5CCD7262-A824-4284-8594-7D9F48CBE2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6172200"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B0CED9-877B-4918-A964-1A143CDEA7DE}"/>
              </a:ext>
            </a:extLst>
          </p:cNvPr>
          <p:cNvSpPr txBox="1"/>
          <p:nvPr/>
        </p:nvSpPr>
        <p:spPr>
          <a:xfrm>
            <a:off x="323528" y="332656"/>
            <a:ext cx="8640960" cy="571233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Ugovor o doživotnom uzdržavanju – nastavak</a:t>
            </a:r>
          </a:p>
          <a:p>
            <a:pPr algn="ctr"/>
            <a:endParaRPr lang="hr-HR" sz="2800" b="1"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600" b="0" i="0" u="none" strike="noStrike" kern="1200" cap="none" spc="0" normalizeH="0" baseline="0" noProof="0" dirty="0">
                <a:ln>
                  <a:noFill/>
                </a:ln>
                <a:solidFill>
                  <a:prstClr val="black"/>
                </a:solidFill>
                <a:effectLst/>
                <a:uLnTx/>
                <a:uFillTx/>
                <a:latin typeface="Constantia"/>
                <a:ea typeface="+mn-ea"/>
                <a:cs typeface="+mn-cs"/>
              </a:rPr>
              <a:t>Upis u javnu knjigu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hr-HR" sz="2600" b="0" i="0" u="none" strike="noStrike" kern="1200" cap="none" spc="0" normalizeH="0" baseline="0" noProof="0" dirty="0">
                <a:ln>
                  <a:noFill/>
                </a:ln>
                <a:solidFill>
                  <a:prstClr val="black"/>
                </a:solidFill>
                <a:effectLst/>
                <a:uLnTx/>
                <a:uFillTx/>
                <a:latin typeface="Constantia"/>
                <a:ea typeface="+mn-ea"/>
                <a:cs typeface="+mn-cs"/>
              </a:rPr>
              <a:t>   </a:t>
            </a:r>
            <a:r>
              <a:rPr kumimoji="0" lang="hr-HR" sz="2000" b="0" i="0" u="none" strike="noStrike" kern="1200" cap="none" spc="0" normalizeH="0" baseline="0" noProof="0" dirty="0">
                <a:ln>
                  <a:noFill/>
                </a:ln>
                <a:solidFill>
                  <a:srgbClr val="C00000"/>
                </a:solidFill>
                <a:effectLst/>
                <a:uLnTx/>
                <a:uFillTx/>
                <a:latin typeface="Constantia"/>
                <a:ea typeface="+mn-ea"/>
                <a:cs typeface="+mn-cs"/>
              </a:rPr>
              <a:t>Ako je predmet ugovora o doživotnom uzdržavanju nekretnina, davatelj uzdržavanja može zatražiti zabilježbu toga ugovora u zemljišnu knjigu.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prstClr val="black"/>
                </a:solidFill>
                <a:effectLst/>
                <a:uLnTx/>
                <a:uFillTx/>
                <a:latin typeface="Constantia"/>
                <a:ea typeface="+mn-ea"/>
                <a:cs typeface="+mn-cs"/>
              </a:rPr>
              <a:t>Raskid ugovora</a:t>
            </a:r>
            <a:r>
              <a:rPr kumimoji="0" lang="hr-HR" sz="2000" b="0" i="0" u="none" strike="noStrike" kern="1200" cap="none" spc="0" normalizeH="0" baseline="0" noProof="0" dirty="0">
                <a:ln>
                  <a:noFill/>
                </a:ln>
                <a:solidFill>
                  <a:prstClr val="black"/>
                </a:solidFill>
                <a:effectLst/>
                <a:uLnTx/>
                <a:uFillTx/>
                <a:latin typeface="Constantia"/>
                <a:ea typeface="+mn-ea"/>
                <a:cs typeface="+mn-cs"/>
              </a:rPr>
              <a:t> </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Ugovorne strane mogu sporazumno raskinuti ugovor o doživotnom uzdržavanju.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Svaka strana može zahtijevati raskid ugovora ako druga strana ne ispunjava svoje obveze.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Raskid ugovora može se zahtijevati i u slučaju ako ugovorne strane žive zajedno pa zajednički život postane nepodnošljiv.</a:t>
            </a:r>
          </a:p>
          <a:p>
            <a:pPr algn="ctr"/>
            <a:endParaRPr lang="hr-HR" dirty="0"/>
          </a:p>
        </p:txBody>
      </p:sp>
    </p:spTree>
    <p:extLst>
      <p:ext uri="{BB962C8B-B14F-4D97-AF65-F5344CB8AC3E}">
        <p14:creationId xmlns:p14="http://schemas.microsoft.com/office/powerpoint/2010/main" val="850020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91B9B9-D82B-4EE3-B45E-4C1EC961CB50}"/>
              </a:ext>
            </a:extLst>
          </p:cNvPr>
          <p:cNvSpPr txBox="1"/>
          <p:nvPr/>
        </p:nvSpPr>
        <p:spPr>
          <a:xfrm>
            <a:off x="179512" y="332656"/>
            <a:ext cx="8784976" cy="5515356"/>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Ugovor o doživotnom uzdržavanju – nastavak</a:t>
            </a:r>
          </a:p>
          <a:p>
            <a:pPr algn="ctr"/>
            <a:endParaRPr lang="hr-HR" sz="2800" b="1" dirty="0">
              <a:solidFill>
                <a:srgbClr val="04617B"/>
              </a:solidFill>
              <a:latin typeface="Calibri"/>
              <a:ea typeface="+mj-ea"/>
              <a:cs typeface="+mj-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600" b="0" i="0" u="none" strike="noStrike" kern="1200" cap="none" spc="0" normalizeH="0" baseline="0" noProof="0" dirty="0">
                <a:ln>
                  <a:noFill/>
                </a:ln>
                <a:solidFill>
                  <a:prstClr val="black"/>
                </a:solidFill>
                <a:effectLst/>
                <a:uLnTx/>
                <a:uFillTx/>
                <a:latin typeface="Constantia"/>
                <a:ea typeface="+mn-ea"/>
                <a:cs typeface="+mn-cs"/>
              </a:rPr>
              <a:t>Ništetnost odnosno pobojnost ugovora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endParaRPr kumimoji="0" lang="hr-HR" altLang="sr-Latn-RS" sz="2600" b="0" i="0" u="none" strike="noStrike" kern="1200" cap="none" spc="0" normalizeH="0" baseline="0" noProof="0" dirty="0">
              <a:ln>
                <a:noFill/>
              </a:ln>
              <a:solidFill>
                <a:prstClr val="black"/>
              </a:solidFill>
              <a:effectLst/>
              <a:uLnTx/>
              <a:uFillTx/>
              <a:latin typeface="Constantia"/>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Ugovor o doživotnom uzdržavanju je ništetan ako je: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rgbClr val="00B0F0"/>
                </a:solidFill>
                <a:effectLst/>
                <a:uLnTx/>
                <a:uFillTx/>
                <a:latin typeface="Constantia"/>
                <a:ea typeface="+mn-ea"/>
                <a:cs typeface="+mn-cs"/>
              </a:rPr>
              <a:t> </a:t>
            </a: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protivan Ustavu RH</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 protivan prisilnim propisima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 protivan moralu društva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endParaRPr kumimoji="0" lang="hr-HR" altLang="sr-Latn-RS" sz="2000" b="0" i="0" u="none" strike="noStrike" kern="1200" cap="none" spc="0" normalizeH="0" baseline="0" noProof="0" dirty="0">
              <a:ln>
                <a:noFill/>
              </a:ln>
              <a:solidFill>
                <a:srgbClr val="00B0F0"/>
              </a:solidFill>
              <a:effectLst/>
              <a:uLnTx/>
              <a:uFillTx/>
              <a:latin typeface="Constantia"/>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srgbClr val="00B0F0"/>
                </a:solidFill>
                <a:effectLst/>
                <a:uLnTx/>
                <a:uFillTx/>
                <a:latin typeface="Constantia"/>
                <a:ea typeface="+mn-ea"/>
                <a:cs typeface="+mn-cs"/>
              </a:rPr>
              <a:t>    </a:t>
            </a: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Ugovor je pobojan:</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ako ga je sklopila strana ograničeno poslovno sposobna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kada je pri njegovom sklapanju bilo mana volje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ü"/>
              <a:tabLst/>
              <a:defRPr/>
            </a:pPr>
            <a:r>
              <a:rPr kumimoji="0" lang="hr-HR" altLang="sr-Latn-RS" sz="2000" b="0" i="0" u="none" strike="noStrike" kern="1200" cap="none" spc="0" normalizeH="0" baseline="0" noProof="0" dirty="0">
                <a:ln>
                  <a:noFill/>
                </a:ln>
                <a:solidFill>
                  <a:schemeClr val="accent1">
                    <a:lumMod val="75000"/>
                  </a:schemeClr>
                </a:solidFill>
                <a:effectLst/>
                <a:uLnTx/>
                <a:uFillTx/>
                <a:latin typeface="Constantia"/>
                <a:ea typeface="+mn-ea"/>
                <a:cs typeface="+mn-cs"/>
              </a:rPr>
              <a:t>kada je to zakonom određeno </a:t>
            </a:r>
          </a:p>
          <a:p>
            <a:pPr algn="ctr"/>
            <a:endParaRPr lang="hr-HR" dirty="0"/>
          </a:p>
        </p:txBody>
      </p:sp>
    </p:spTree>
    <p:extLst>
      <p:ext uri="{BB962C8B-B14F-4D97-AF65-F5344CB8AC3E}">
        <p14:creationId xmlns:p14="http://schemas.microsoft.com/office/powerpoint/2010/main" val="2000074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A4292D-1F66-4554-B64B-D811F4AFEAFA}"/>
              </a:ext>
            </a:extLst>
          </p:cNvPr>
          <p:cNvSpPr txBox="1"/>
          <p:nvPr/>
        </p:nvSpPr>
        <p:spPr>
          <a:xfrm>
            <a:off x="179512" y="260648"/>
            <a:ext cx="8712968" cy="5312223"/>
          </a:xfrm>
          <a:prstGeom prst="rect">
            <a:avLst/>
          </a:prstGeom>
          <a:noFill/>
        </p:spPr>
        <p:txBody>
          <a:bodyPr wrap="square" rtlCol="0">
            <a:spAutoFit/>
          </a:bodyPr>
          <a:lstStyle/>
          <a:p>
            <a:pPr algn="ctr"/>
            <a:r>
              <a:rPr kumimoji="0" lang="hr-HR" altLang="sr-Latn-RS" sz="2800" b="0" i="0" u="none" strike="noStrike" kern="1200" cap="none" spc="0" normalizeH="0" baseline="0" noProof="0" dirty="0">
                <a:ln>
                  <a:noFill/>
                </a:ln>
                <a:solidFill>
                  <a:srgbClr val="04617B"/>
                </a:solidFill>
                <a:effectLst/>
                <a:uLnTx/>
                <a:uFillTx/>
                <a:latin typeface="Calibri"/>
                <a:ea typeface="+mj-ea"/>
                <a:cs typeface="+mj-cs"/>
              </a:rPr>
              <a:t>Ugovor o doživotnom uzdržavanju – nastavak</a:t>
            </a:r>
          </a:p>
          <a:p>
            <a:pPr algn="ctr"/>
            <a:endParaRPr lang="hr-HR" sz="2800"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 Za poništaj pobojnog ugovora pravno su relevantne mane</a:t>
            </a:r>
            <a:r>
              <a:rPr kumimoji="0" lang="hr-HR" sz="2600" b="0" i="0" u="none" strike="noStrike" kern="1200" cap="none" spc="0" normalizeH="0" baseline="0" noProof="0" dirty="0">
                <a:ln>
                  <a:noFill/>
                </a:ln>
                <a:solidFill>
                  <a:prstClr val="black"/>
                </a:solidFill>
                <a:effectLst/>
                <a:uLnTx/>
                <a:uFillTx/>
                <a:latin typeface="Constantia"/>
                <a:ea typeface="+mn-ea"/>
                <a:cs typeface="+mn-cs"/>
              </a:rPr>
              <a:t>:</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Prijetnja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Bitna zabluda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Nesporazum</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Posredna izjava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Prijevara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Prividan ugovor.</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    </a:t>
            </a:r>
            <a:r>
              <a:rPr kumimoji="0" lang="hr-HR" sz="2000" b="0" i="0" u="none" strike="noStrike" kern="1200" cap="none" spc="0" normalizeH="0" baseline="0" noProof="0" dirty="0">
                <a:ln>
                  <a:noFill/>
                </a:ln>
                <a:solidFill>
                  <a:srgbClr val="CC0000"/>
                </a:solidFill>
                <a:effectLst/>
                <a:uLnTx/>
                <a:uFillTx/>
                <a:latin typeface="Constantia"/>
                <a:ea typeface="+mn-ea"/>
                <a:cs typeface="+mn-cs"/>
              </a:rPr>
              <a:t>Pravo zahtijevati poništaj pobojnog ugovora prestaje istekom jedne godine od saznanja za razlog pobojnosti odnosno od prestanka prisile. To pravo prestaje u svakom slučaju istekom roka od tri godine od dana sklapanja ugovora</a:t>
            </a:r>
            <a:r>
              <a:rPr kumimoji="0" lang="hr-HR" sz="2000" b="0" i="0" u="none" strike="noStrike" kern="1200" cap="none" spc="0" normalizeH="0" baseline="0" noProof="0" dirty="0">
                <a:ln>
                  <a:noFill/>
                </a:ln>
                <a:solidFill>
                  <a:prstClr val="black"/>
                </a:solidFill>
                <a:effectLst/>
                <a:uLnTx/>
                <a:uFillTx/>
                <a:latin typeface="Constantia"/>
                <a:ea typeface="+mn-ea"/>
                <a:cs typeface="+mn-cs"/>
              </a:rPr>
              <a:t>.</a:t>
            </a:r>
            <a:endParaRPr lang="hr-HR" dirty="0"/>
          </a:p>
        </p:txBody>
      </p:sp>
    </p:spTree>
    <p:extLst>
      <p:ext uri="{BB962C8B-B14F-4D97-AF65-F5344CB8AC3E}">
        <p14:creationId xmlns:p14="http://schemas.microsoft.com/office/powerpoint/2010/main" val="1310076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CBBF4E-F2FB-4E97-84E0-8A1C2EB36C6F}"/>
              </a:ext>
            </a:extLst>
          </p:cNvPr>
          <p:cNvSpPr txBox="1"/>
          <p:nvPr/>
        </p:nvSpPr>
        <p:spPr>
          <a:xfrm>
            <a:off x="179512" y="332656"/>
            <a:ext cx="8712968" cy="374256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Ugovor o doživotnom uzdržavanju – nastavak</a:t>
            </a:r>
          </a:p>
          <a:p>
            <a:pPr algn="ctr"/>
            <a:endParaRPr lang="hr-HR" sz="2800" b="1" dirty="0">
              <a:solidFill>
                <a:srgbClr val="04617B"/>
              </a:solidFill>
              <a:latin typeface="Calibri"/>
              <a:ea typeface="+mj-ea"/>
              <a:cs typeface="+mj-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600" b="0" i="0" u="none" strike="noStrike" kern="1200" cap="none" spc="0" normalizeH="0" baseline="0" noProof="0" dirty="0">
                <a:ln>
                  <a:noFill/>
                </a:ln>
                <a:solidFill>
                  <a:prstClr val="black"/>
                </a:solidFill>
                <a:effectLst/>
                <a:uLnTx/>
                <a:uFillTx/>
                <a:latin typeface="Constantia"/>
                <a:ea typeface="+mn-ea"/>
                <a:cs typeface="+mn-cs"/>
              </a:rPr>
              <a:t>Porez na promet nekretnina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Porez na promet nekretnina ne plaćaju bračni drug, potomci i preci koji čine uspravnu liniju te posvojenici i posvojitelji koji su u tom odnosu s umrlim.</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Porez na promet nekretnina umanjuje se za 5% za svaku godinu trajanja uzdržavanja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Obveznik poreza na promet nekretnina je davatelj uzdržavanja.</a:t>
            </a:r>
          </a:p>
          <a:p>
            <a:pPr algn="ctr"/>
            <a:endParaRPr lang="hr-HR" dirty="0"/>
          </a:p>
        </p:txBody>
      </p:sp>
    </p:spTree>
    <p:extLst>
      <p:ext uri="{BB962C8B-B14F-4D97-AF65-F5344CB8AC3E}">
        <p14:creationId xmlns:p14="http://schemas.microsoft.com/office/powerpoint/2010/main" val="775610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14F0A3-2F1E-4F83-BC25-D2C88706E134}"/>
              </a:ext>
            </a:extLst>
          </p:cNvPr>
          <p:cNvSpPr txBox="1"/>
          <p:nvPr/>
        </p:nvSpPr>
        <p:spPr>
          <a:xfrm>
            <a:off x="179512" y="332656"/>
            <a:ext cx="8784976" cy="4616648"/>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Ugovor o dosmrtnom uzdržavanju</a:t>
            </a:r>
          </a:p>
          <a:p>
            <a:pPr algn="ctr"/>
            <a:endParaRPr lang="hr-HR" sz="2800" b="1"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009DD9">
                    <a:lumMod val="50000"/>
                  </a:srgbClr>
                </a:solidFill>
                <a:effectLst/>
                <a:uLnTx/>
                <a:uFillTx/>
                <a:latin typeface="Constantia"/>
                <a:ea typeface="+mn-ea"/>
                <a:cs typeface="+mn-cs"/>
              </a:rPr>
              <a:t>Ugovorom o dosmrtnom uzdržavanju obvezuje se jedna strana (davatelj uzdržavanja) da će drugu stranu ili trećega (primatelja uzdržavanja9 uzdržavati do njegove smrti, a druga se strana obvezuje da će mu za života prenijeti svu ili dio svoje </a:t>
            </a:r>
            <a:r>
              <a:rPr kumimoji="0" lang="hr-HR" sz="2000" b="0" i="0" u="none" strike="noStrike" kern="1200" cap="none" spc="0" normalizeH="0" baseline="0" noProof="0" dirty="0">
                <a:ln>
                  <a:noFill/>
                </a:ln>
                <a:solidFill>
                  <a:schemeClr val="accent1">
                    <a:lumMod val="75000"/>
                  </a:schemeClr>
                </a:solidFill>
                <a:effectLst/>
                <a:uLnTx/>
                <a:uFillTx/>
                <a:latin typeface="Constantia"/>
                <a:ea typeface="+mn-ea"/>
                <a:cs typeface="+mn-cs"/>
              </a:rPr>
              <a:t>imovine. </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Davatelj uzdržavanja stječe stvari ili prava koji su predmet ugovora kad mu, na temelju toga ugovora, te stvari ili ta prava budu preneseni.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0F6FC6">
                    <a:lumMod val="50000"/>
                  </a:srgbClr>
                </a:solidFill>
                <a:effectLst/>
                <a:uLnTx/>
                <a:uFillTx/>
                <a:latin typeface="Constantia"/>
                <a:ea typeface="+mn-ea"/>
                <a:cs typeface="+mn-cs"/>
              </a:rPr>
              <a:t>Na ugovor o dosmrtnom uzdržavanju na odgovarajući se način primjenjuju odredbe ugovora o doživotnom uzdržavanju.</a:t>
            </a:r>
          </a:p>
          <a:p>
            <a:pPr algn="ctr"/>
            <a:endParaRPr lang="hr-HR" dirty="0"/>
          </a:p>
        </p:txBody>
      </p:sp>
    </p:spTree>
    <p:extLst>
      <p:ext uri="{BB962C8B-B14F-4D97-AF65-F5344CB8AC3E}">
        <p14:creationId xmlns:p14="http://schemas.microsoft.com/office/powerpoint/2010/main" val="744087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0EE5B5-80F2-466C-A8C2-4066718118F9}"/>
              </a:ext>
            </a:extLst>
          </p:cNvPr>
          <p:cNvSpPr txBox="1"/>
          <p:nvPr/>
        </p:nvSpPr>
        <p:spPr>
          <a:xfrm>
            <a:off x="251520" y="332656"/>
            <a:ext cx="8640960" cy="4204228"/>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UZDRŽAVANJE</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600" b="0" i="0" u="none" strike="noStrike" kern="1200" cap="none" spc="0" normalizeH="0" baseline="0" noProof="0" dirty="0">
                <a:ln>
                  <a:noFill/>
                </a:ln>
                <a:solidFill>
                  <a:prstClr val="black"/>
                </a:solidFill>
                <a:effectLst/>
                <a:uLnTx/>
                <a:uFillTx/>
                <a:latin typeface="Constantia"/>
                <a:ea typeface="+mn-ea"/>
                <a:cs typeface="+mn-cs"/>
              </a:rPr>
              <a:t> </a:t>
            </a:r>
            <a:r>
              <a:rPr kumimoji="0" lang="hr-HR" sz="2400" b="0" i="0" u="none" strike="noStrike" kern="1200" cap="none" spc="0" normalizeH="0" baseline="0" noProof="0" dirty="0">
                <a:ln>
                  <a:noFill/>
                </a:ln>
                <a:solidFill>
                  <a:srgbClr val="C00000"/>
                </a:solidFill>
                <a:effectLst/>
                <a:uLnTx/>
                <a:uFillTx/>
                <a:latin typeface="Constantia"/>
                <a:ea typeface="+mn-ea"/>
                <a:cs typeface="+mn-cs"/>
              </a:rPr>
              <a:t>Osnovna načela: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Međusobna pomaganja članova obitelji (obiteljska solidarnost)</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Osobita zaštita prava djeteta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Određivanje iznosa uzdržavanja prema potrebama primatelja i mogućnosti davatelja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Pravednost</a:t>
            </a:r>
            <a:endParaRPr lang="hr-HR" dirty="0"/>
          </a:p>
        </p:txBody>
      </p:sp>
    </p:spTree>
    <p:extLst>
      <p:ext uri="{BB962C8B-B14F-4D97-AF65-F5344CB8AC3E}">
        <p14:creationId xmlns:p14="http://schemas.microsoft.com/office/powerpoint/2010/main" val="3920553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DA6C55-826A-4FE3-B8B3-7B229B19EA85}"/>
              </a:ext>
            </a:extLst>
          </p:cNvPr>
          <p:cNvSpPr txBox="1"/>
          <p:nvPr/>
        </p:nvSpPr>
        <p:spPr>
          <a:xfrm>
            <a:off x="251520" y="332656"/>
            <a:ext cx="8712968" cy="4579715"/>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PRAVNA PRIRODA UZDRŽAVANJA – NASTAVAK</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je zakonska obveza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je strogo osobna obveza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Uzdržavanja se nitko ne može unaprijed odreći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kao pravo ne zastarijeva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je privilegirano kod ovrhe u odnosu prema ostalim tražbinama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Primanja na temelju uzdržavanja izuzeta su od ovrhe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Isplaćeno uzdržavanje se ne vraća</a:t>
            </a:r>
            <a:endParaRPr kumimoji="0" lang="hr-HR" sz="2400" b="0" i="0" u="none" strike="noStrike" kern="1200" cap="none" spc="0" normalizeH="0" baseline="0" noProof="0" dirty="0">
              <a:ln>
                <a:noFill/>
              </a:ln>
              <a:solidFill>
                <a:prstClr val="black"/>
              </a:solidFill>
              <a:effectLst/>
              <a:uLnTx/>
              <a:uFillTx/>
              <a:latin typeface="Constantia"/>
              <a:ea typeface="+mn-ea"/>
              <a:cs typeface="+mn-cs"/>
            </a:endParaRPr>
          </a:p>
          <a:p>
            <a:pPr algn="ctr"/>
            <a:endParaRPr lang="hr-HR" dirty="0"/>
          </a:p>
        </p:txBody>
      </p:sp>
    </p:spTree>
    <p:extLst>
      <p:ext uri="{BB962C8B-B14F-4D97-AF65-F5344CB8AC3E}">
        <p14:creationId xmlns:p14="http://schemas.microsoft.com/office/powerpoint/2010/main" val="8767133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24372D-B1E3-4D62-862D-AEA62D8B8467}"/>
              </a:ext>
            </a:extLst>
          </p:cNvPr>
          <p:cNvSpPr txBox="1"/>
          <p:nvPr/>
        </p:nvSpPr>
        <p:spPr>
          <a:xfrm>
            <a:off x="179512" y="332656"/>
            <a:ext cx="8784976" cy="4955203"/>
          </a:xfrm>
          <a:prstGeom prst="rect">
            <a:avLst/>
          </a:prstGeom>
          <a:noFill/>
        </p:spPr>
        <p:txBody>
          <a:bodyPr wrap="square" rtlCol="0">
            <a:spAutoFit/>
          </a:bodyPr>
          <a:lstStyle/>
          <a:p>
            <a:r>
              <a:rPr kumimoji="0" lang="hr-HR" altLang="sr-Latn-RS" sz="20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UZDRŽAVANJE IZMEĐU RODITELJA I DJECE</a:t>
            </a:r>
          </a:p>
          <a:p>
            <a:endParaRPr lang="hr-HR" sz="20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djece od strane roditelja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       Uzdržavanje djece je dužnost i pravo roditelja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       Uzdržavanja maloljetnog djeteta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       Uzdržavanje punoljetnog djeteta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endParaRPr kumimoji="0" lang="hr-HR" sz="24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Uzdržavanje roditelja od strane djece</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Pretpostavke za ostvarenje uzdržavanja: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Roditelj nije sposoban za rad, a nema dovoljno sredstava za život ili ih ne može ostvariti iz vlastite imovine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Roditelj ne može od bračnog  ili izvanbračnog druga ostvariti uzdržavanje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je dijete punoljetno te da ima mogućnost plaćati uzdržavanje</a:t>
            </a:r>
          </a:p>
          <a:p>
            <a:endParaRPr lang="hr-HR" dirty="0"/>
          </a:p>
        </p:txBody>
      </p:sp>
    </p:spTree>
    <p:extLst>
      <p:ext uri="{BB962C8B-B14F-4D97-AF65-F5344CB8AC3E}">
        <p14:creationId xmlns:p14="http://schemas.microsoft.com/office/powerpoint/2010/main" val="389312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603DF4-E647-4534-88E3-76EEE642E40F}"/>
              </a:ext>
            </a:extLst>
          </p:cNvPr>
          <p:cNvSpPr txBox="1"/>
          <p:nvPr/>
        </p:nvSpPr>
        <p:spPr>
          <a:xfrm>
            <a:off x="251520" y="332656"/>
            <a:ext cx="8640960" cy="4044184"/>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UZDRŽAVANJE DJECE OD STRANE BAKE I DJEDA</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Baka i djed dužni su uzdržavati svojega unuka/unuku: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roditelj po kojemu su oni baka odnosno djed ne uzdržava dijete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baka odnosno djed imaju mogućnost za uzdržavanja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Ako je dijete maloljetno ili kad je dijete punoljetno, a ispunjene su zakonske pretpostavke (redovito se školuje, do godinu dana, a ne može se zaposliti, punoljetni unuk zbog bolesti ili mentalnog ili tjelesnog oštećenja nije sposoban za rad).</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18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Unučad nije dužna uzdržavati baku i djeda. </a:t>
            </a:r>
          </a:p>
          <a:p>
            <a:pPr algn="ctr"/>
            <a:endParaRPr lang="hr-HR" dirty="0"/>
          </a:p>
        </p:txBody>
      </p:sp>
    </p:spTree>
    <p:extLst>
      <p:ext uri="{BB962C8B-B14F-4D97-AF65-F5344CB8AC3E}">
        <p14:creationId xmlns:p14="http://schemas.microsoft.com/office/powerpoint/2010/main" val="2543224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7549CD7-195E-4AAE-9E81-81A7B2E57884}"/>
              </a:ext>
            </a:extLst>
          </p:cNvPr>
          <p:cNvSpPr txBox="1"/>
          <p:nvPr/>
        </p:nvSpPr>
        <p:spPr>
          <a:xfrm>
            <a:off x="251520" y="260648"/>
            <a:ext cx="8712968" cy="4604337"/>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UZDRŽAVANJE BRAČNOG DRUGA</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Pretpostavke za uzdržavanje bračnog druga su: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Bračni dug nema dovoljno sredstava za život ili ih ne može ostvariti iz svoje imovine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Nije sposoban za rad ili se ne može zaposliti.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Obveza uzdržavanja bračnih drugova postoji za vrijeme trajanja braka i nakon prestanka braka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Tx/>
              <a:buNone/>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Isticanje zahtjeva za uzdržavanje: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Do zaključenja glavne rasprave u parnici za razvod ili poništaj  braka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Iznimno u roku od šest mjeseci od prestanka braka</a:t>
            </a:r>
          </a:p>
          <a:p>
            <a:pPr algn="ctr"/>
            <a:endParaRPr lang="hr-HR" dirty="0"/>
          </a:p>
        </p:txBody>
      </p:sp>
    </p:spTree>
    <p:extLst>
      <p:ext uri="{BB962C8B-B14F-4D97-AF65-F5344CB8AC3E}">
        <p14:creationId xmlns:p14="http://schemas.microsoft.com/office/powerpoint/2010/main" val="2718875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EA5FA1-2E30-4DF1-9B64-9B222200A680}"/>
              </a:ext>
            </a:extLst>
          </p:cNvPr>
          <p:cNvSpPr txBox="1"/>
          <p:nvPr/>
        </p:nvSpPr>
        <p:spPr>
          <a:xfrm>
            <a:off x="179512" y="332656"/>
            <a:ext cx="8784976" cy="523220"/>
          </a:xfrm>
          <a:prstGeom prst="rect">
            <a:avLst/>
          </a:prstGeom>
          <a:noFill/>
        </p:spPr>
        <p:txBody>
          <a:bodyPr wrap="square" rtlCol="0">
            <a:spAutoFit/>
          </a:bodyPr>
          <a:lstStyle/>
          <a:p>
            <a:pPr algn="ctr"/>
            <a:r>
              <a:rPr kumimoji="0" lang="hr-HR" altLang="sr-Latn-RS" sz="2800" b="1" i="0" u="none" strike="noStrike" kern="1200" cap="none" spc="0" normalizeH="0" baseline="0" noProof="0">
                <a:ln>
                  <a:noFill/>
                </a:ln>
                <a:solidFill>
                  <a:srgbClr val="04617B"/>
                </a:solidFill>
                <a:effectLst/>
                <a:uLnTx/>
                <a:uFillTx/>
                <a:latin typeface="Calibri"/>
                <a:ea typeface="+mj-ea"/>
                <a:cs typeface="+mj-cs"/>
              </a:rPr>
              <a:t>OPORUKA</a:t>
            </a:r>
            <a:endParaRPr lang="hr-HR" dirty="0"/>
          </a:p>
        </p:txBody>
      </p:sp>
      <p:pic>
        <p:nvPicPr>
          <p:cNvPr id="4" name="Picture 3">
            <a:extLst>
              <a:ext uri="{FF2B5EF4-FFF2-40B4-BE49-F238E27FC236}">
                <a16:creationId xmlns:a16="http://schemas.microsoft.com/office/drawing/2014/main" id="{0AE9FC5F-0FBB-41CB-8FC0-063F667E413D}"/>
              </a:ext>
            </a:extLst>
          </p:cNvPr>
          <p:cNvPicPr>
            <a:picLocks noChangeAspect="1"/>
          </p:cNvPicPr>
          <p:nvPr/>
        </p:nvPicPr>
        <p:blipFill>
          <a:blip r:embed="rId3"/>
          <a:stretch>
            <a:fillRect/>
          </a:stretch>
        </p:blipFill>
        <p:spPr>
          <a:xfrm>
            <a:off x="1063448" y="1264732"/>
            <a:ext cx="7017104" cy="432853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34863E-D7EA-44B8-B2C9-3FF036B8FDCA}"/>
              </a:ext>
            </a:extLst>
          </p:cNvPr>
          <p:cNvSpPr txBox="1"/>
          <p:nvPr/>
        </p:nvSpPr>
        <p:spPr>
          <a:xfrm>
            <a:off x="251520" y="355111"/>
            <a:ext cx="8640960" cy="5146024"/>
          </a:xfrm>
          <a:prstGeom prst="rect">
            <a:avLst/>
          </a:prstGeom>
          <a:noFill/>
        </p:spPr>
        <p:txBody>
          <a:bodyPr wrap="square" rtlCol="0">
            <a:spAutoFit/>
          </a:bodyPr>
          <a:lstStyle/>
          <a:p>
            <a:pPr algn="ctr"/>
            <a:r>
              <a:rPr kumimoji="0" lang="hr-HR" altLang="sr-Latn-RS" sz="2400" b="1" i="0" u="none" strike="noStrike" kern="1200" cap="none" spc="0" normalizeH="0" baseline="0" noProof="0" dirty="0">
                <a:ln>
                  <a:noFill/>
                </a:ln>
                <a:solidFill>
                  <a:srgbClr val="CC0000"/>
                </a:solidFill>
                <a:effectLst/>
                <a:uLnTx/>
                <a:uFillTx/>
                <a:latin typeface="Verdana" panose="020B0604030504040204" pitchFamily="34" charset="0"/>
                <a:ea typeface="Verdana" panose="020B0604030504040204" pitchFamily="34" charset="0"/>
                <a:cs typeface="Verdana" panose="020B0604030504040204" pitchFamily="34" charset="0"/>
              </a:rPr>
              <a:t>UZDRŽAVANJE IZVANBRAČNOG DRUGA I UZDRŽAVANJE MAJKE IZVANBRAČNOG DJETETA</a:t>
            </a:r>
          </a:p>
          <a:p>
            <a:pPr algn="ctr"/>
            <a:endParaRPr lang="hr-HR" sz="2400" b="1" dirty="0">
              <a:solidFill>
                <a:srgbClr val="CC0000"/>
              </a:solidFill>
              <a:latin typeface="Verdana" panose="020B0604030504040204" pitchFamily="34" charset="0"/>
              <a:ea typeface="Verdana" panose="020B0604030504040204" pitchFamily="34" charset="0"/>
              <a:cs typeface="Verdana" panose="020B0604030504040204" pitchFamily="34" charset="0"/>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srgbClr val="7CCA62">
                    <a:lumMod val="50000"/>
                  </a:srgbClr>
                </a:solidFill>
                <a:effectLst/>
                <a:uLnTx/>
                <a:uFillTx/>
                <a:latin typeface="Constantia"/>
                <a:ea typeface="+mn-ea"/>
                <a:cs typeface="+mn-cs"/>
              </a:rPr>
              <a:t>Pretpostavke za uzdržavanje: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je izvanbračna zajednica trajala najmanje tri godine ili kraće ako je u njoj rođeno zajedničko dijete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niti jedan od izvanbračnih drugova nije u braku s trećom osobom</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je izvanbračna zajednica prestala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postoje pretpostavke na strani izvanbračnih drugova koje se odnose na mogućnost ostvarenja sredstava za život</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Da je tužba podnesena u roku od šest mjeseci od prestanka izvanbračne zajednice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Char char=""/>
              <a:tabLst/>
              <a:defRPr/>
            </a:pPr>
            <a:endParaRPr kumimoji="0" lang="hr-HR" sz="18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000" b="0" i="0" u="none" strike="noStrike" kern="1200" cap="none" spc="0" normalizeH="0" baseline="0" noProof="0" dirty="0">
                <a:ln>
                  <a:noFill/>
                </a:ln>
                <a:solidFill>
                  <a:srgbClr val="7CCA62">
                    <a:lumMod val="50000"/>
                  </a:srgbClr>
                </a:solidFill>
                <a:effectLst/>
                <a:uLnTx/>
                <a:uFillTx/>
                <a:latin typeface="Constantia"/>
                <a:ea typeface="+mn-ea"/>
                <a:cs typeface="+mn-cs"/>
              </a:rPr>
              <a:t>Ako bi uzdržavanje predstavljalo očitu nepravdu za drugog izvanbračnog druga, sud će odbiti zahtjev za uzdržavanje.</a:t>
            </a:r>
          </a:p>
          <a:p>
            <a:pPr algn="ctr"/>
            <a:endParaRPr lang="hr-HR" dirty="0"/>
          </a:p>
        </p:txBody>
      </p:sp>
    </p:spTree>
    <p:extLst>
      <p:ext uri="{BB962C8B-B14F-4D97-AF65-F5344CB8AC3E}">
        <p14:creationId xmlns:p14="http://schemas.microsoft.com/office/powerpoint/2010/main" val="11430339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7A3EB04-8FB6-4F7A-9006-1AF7CFB04D62}"/>
              </a:ext>
            </a:extLst>
          </p:cNvPr>
          <p:cNvSpPr>
            <a:spLocks noChangeArrowheads="1"/>
          </p:cNvSpPr>
          <p:nvPr/>
        </p:nvSpPr>
        <p:spPr bwMode="auto">
          <a:xfrm>
            <a:off x="0" y="0"/>
            <a:ext cx="9144000" cy="1143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hr-HR" altLang="sr-Latn-RS"/>
          </a:p>
        </p:txBody>
      </p:sp>
      <p:sp>
        <p:nvSpPr>
          <p:cNvPr id="88067" name="Text Box 3">
            <a:extLst>
              <a:ext uri="{FF2B5EF4-FFF2-40B4-BE49-F238E27FC236}">
                <a16:creationId xmlns:a16="http://schemas.microsoft.com/office/drawing/2014/main" id="{96CD45D8-E6E5-45FC-9E5B-48E5607061F6}"/>
              </a:ext>
            </a:extLst>
          </p:cNvPr>
          <p:cNvSpPr txBox="1">
            <a:spLocks noChangeArrowheads="1"/>
          </p:cNvSpPr>
          <p:nvPr/>
        </p:nvSpPr>
        <p:spPr bwMode="auto">
          <a:xfrm>
            <a:off x="1981200" y="2971800"/>
            <a:ext cx="5054600" cy="641350"/>
          </a:xfrm>
          <a:prstGeom prst="rect">
            <a:avLst/>
          </a:prstGeom>
          <a:noFill/>
          <a:ln w="9525">
            <a:noFill/>
            <a:miter lim="800000"/>
            <a:headEnd/>
            <a:tailEnd/>
          </a:ln>
          <a:effectLst>
            <a:outerShdw dist="45791" dir="2021404" algn="ctr" rotWithShape="0">
              <a:schemeClr val="bg2"/>
            </a:outerShdw>
          </a:effectLst>
        </p:spPr>
        <p:txBody>
          <a:bodyPr wrap="none">
            <a:spAutoFit/>
          </a:bodyPr>
          <a:lstStyle/>
          <a:p>
            <a:pPr>
              <a:defRPr/>
            </a:pPr>
            <a:r>
              <a:rPr lang="hr-HR" sz="3600" b="1">
                <a:latin typeface="Verdana" pitchFamily="34" charset="0"/>
              </a:rPr>
              <a:t>HVALA NA PAŽNJI!</a:t>
            </a:r>
            <a:endParaRPr lang="en-GB" sz="3600" b="1">
              <a:latin typeface="Verdana" pitchFamily="34" charset="0"/>
            </a:endParaRPr>
          </a:p>
        </p:txBody>
      </p:sp>
      <p:sp>
        <p:nvSpPr>
          <p:cNvPr id="34820" name="Rectangle 4">
            <a:extLst>
              <a:ext uri="{FF2B5EF4-FFF2-40B4-BE49-F238E27FC236}">
                <a16:creationId xmlns:a16="http://schemas.microsoft.com/office/drawing/2014/main" id="{EE0CA2D5-8A0C-470D-83CF-B98B33BAECF2}"/>
              </a:ext>
            </a:extLst>
          </p:cNvPr>
          <p:cNvSpPr>
            <a:spLocks noChangeArrowheads="1"/>
          </p:cNvSpPr>
          <p:nvPr/>
        </p:nvSpPr>
        <p:spPr bwMode="auto">
          <a:xfrm>
            <a:off x="381000" y="4114800"/>
            <a:ext cx="8305800" cy="228600"/>
          </a:xfrm>
          <a:prstGeom prst="rect">
            <a:avLst/>
          </a:prstGeom>
          <a:solidFill>
            <a:srgbClr val="FFFF00"/>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hr-HR" altLang="sr-Latn-RS"/>
          </a:p>
        </p:txBody>
      </p:sp>
      <p:sp>
        <p:nvSpPr>
          <p:cNvPr id="20485" name="Rectangle 7">
            <a:extLst>
              <a:ext uri="{FF2B5EF4-FFF2-40B4-BE49-F238E27FC236}">
                <a16:creationId xmlns:a16="http://schemas.microsoft.com/office/drawing/2014/main" id="{64F8C5C4-1415-416E-850D-8BF0C15E65D4}"/>
              </a:ext>
            </a:extLst>
          </p:cNvPr>
          <p:cNvSpPr>
            <a:spLocks noChangeArrowheads="1"/>
          </p:cNvSpPr>
          <p:nvPr/>
        </p:nvSpPr>
        <p:spPr bwMode="auto">
          <a:xfrm>
            <a:off x="76200" y="1371600"/>
            <a:ext cx="8915400" cy="609600"/>
          </a:xfrm>
          <a:prstGeom prst="rect">
            <a:avLst/>
          </a:prstGeom>
          <a:solidFill>
            <a:srgbClr val="CC0000"/>
          </a:solidFill>
          <a:ln w="9525">
            <a:noFill/>
            <a:miter lim="800000"/>
            <a:headEnd/>
            <a:tailEnd/>
          </a:ln>
          <a:effectLst>
            <a:outerShdw dist="107763" dir="18900000" algn="ctr" rotWithShape="0">
              <a:schemeClr val="bg2"/>
            </a:outerShdw>
          </a:effectLst>
        </p:spPr>
        <p:txBody>
          <a:bodyPr wrap="none" anchor="ctr"/>
          <a:lstStyle/>
          <a:p>
            <a:pPr>
              <a:defRPr/>
            </a:pPr>
            <a:endParaRPr lang="hr-HR">
              <a:latin typeface="Times New Roman" charset="0"/>
            </a:endParaRPr>
          </a:p>
        </p:txBody>
      </p:sp>
      <p:pic>
        <p:nvPicPr>
          <p:cNvPr id="34822" name="Picture 8" descr="logo2">
            <a:extLst>
              <a:ext uri="{FF2B5EF4-FFF2-40B4-BE49-F238E27FC236}">
                <a16:creationId xmlns:a16="http://schemas.microsoft.com/office/drawing/2014/main" id="{DD4422A9-45E3-4540-87D5-88F27F50741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76200"/>
            <a:ext cx="274320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Picture 9" descr="mobing_baner728x90">
            <a:extLst>
              <a:ext uri="{FF2B5EF4-FFF2-40B4-BE49-F238E27FC236}">
                <a16:creationId xmlns:a16="http://schemas.microsoft.com/office/drawing/2014/main" id="{299DE1DA-B46A-4394-8868-7059260669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6172200"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BA8768-D21E-4373-A8FA-71BC4383E82C}"/>
              </a:ext>
            </a:extLst>
          </p:cNvPr>
          <p:cNvSpPr txBox="1"/>
          <p:nvPr/>
        </p:nvSpPr>
        <p:spPr>
          <a:xfrm>
            <a:off x="179512" y="260648"/>
            <a:ext cx="8964488" cy="5786199"/>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OPORUKA – NASTAVAK</a:t>
            </a:r>
          </a:p>
          <a:p>
            <a:pPr algn="ctr"/>
            <a:endParaRPr lang="hr-HR" sz="2800" b="1"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600" b="0" i="0" u="none" strike="noStrike" kern="1200" cap="none" spc="0" normalizeH="0" baseline="0" noProof="0" dirty="0">
                <a:ln>
                  <a:noFill/>
                </a:ln>
                <a:solidFill>
                  <a:prstClr val="black"/>
                </a:solidFill>
                <a:effectLst/>
                <a:uLnTx/>
                <a:uFillTx/>
                <a:latin typeface="Constantia"/>
                <a:ea typeface="+mn-ea"/>
                <a:cs typeface="+mn-cs"/>
              </a:rPr>
              <a:t>Oporučna sposobnost</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v"/>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Sposobnost za rasuđivanje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v"/>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16 godina života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v"/>
              <a:tabLst/>
              <a:defRPr/>
            </a:pPr>
            <a:endParaRPr kumimoji="0" lang="hr-HR" sz="2000" b="0" i="0" u="none" strike="noStrike" kern="1200" cap="none" spc="0" normalizeH="0" baseline="0" noProof="0" dirty="0">
              <a:ln>
                <a:noFill/>
              </a:ln>
              <a:solidFill>
                <a:srgbClr val="C00000"/>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hr-HR" sz="2000" b="0" i="0" u="none" strike="noStrike" kern="1200" cap="none" spc="0" normalizeH="0" baseline="0" noProof="0" dirty="0">
                <a:ln>
                  <a:noFill/>
                </a:ln>
                <a:solidFill>
                  <a:prstClr val="black"/>
                </a:solidFill>
                <a:effectLst/>
                <a:uLnTx/>
                <a:uFillTx/>
                <a:latin typeface="Constantia"/>
                <a:ea typeface="+mn-ea"/>
                <a:cs typeface="+mn-cs"/>
              </a:rPr>
              <a:t>    Gubitak sposobnosti za rasuđivanje koji bi nastupio pošto je oporuka napravljena ne utječe na njezinu valjanost</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2"/>
              <a:buNone/>
              <a:tabLst/>
              <a:defRPr/>
            </a:pPr>
            <a:endParaRPr kumimoji="0" lang="hr-HR" sz="2000" b="0" i="0" u="none" strike="noStrike" kern="1200" cap="none" spc="0" normalizeH="0" baseline="0" noProof="0" dirty="0">
              <a:ln>
                <a:noFill/>
              </a:ln>
              <a:solidFill>
                <a:prstClr val="black"/>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400" b="0" i="0" u="none" strike="noStrike" kern="1200" cap="none" spc="0" normalizeH="0" baseline="0" noProof="0" dirty="0">
                <a:ln>
                  <a:noFill/>
                </a:ln>
                <a:solidFill>
                  <a:prstClr val="black"/>
                </a:solidFill>
                <a:effectLst/>
                <a:uLnTx/>
                <a:uFillTx/>
                <a:latin typeface="Constantia"/>
                <a:ea typeface="+mn-ea"/>
                <a:cs typeface="+mn-cs"/>
              </a:rPr>
              <a:t>Poništenje oporuke zbog mana oporučiteljeve volje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Prijetnja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Sila,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Prijevara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2000" b="0" i="0" u="none" strike="noStrike" kern="1200" cap="none" spc="0" normalizeH="0" baseline="0" noProof="0" dirty="0">
                <a:ln>
                  <a:noFill/>
                </a:ln>
                <a:solidFill>
                  <a:srgbClr val="C00000"/>
                </a:solidFill>
                <a:effectLst/>
                <a:uLnTx/>
                <a:uFillTx/>
                <a:latin typeface="Constantia"/>
                <a:ea typeface="+mn-ea"/>
                <a:cs typeface="+mn-cs"/>
              </a:rPr>
              <a:t>Zabluda</a:t>
            </a:r>
          </a:p>
          <a:p>
            <a:pPr algn="ctr"/>
            <a:endParaRPr lang="hr-H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2558EB-EF13-475D-881B-0FAE8FD20C5A}"/>
              </a:ext>
            </a:extLst>
          </p:cNvPr>
          <p:cNvSpPr txBox="1"/>
          <p:nvPr/>
        </p:nvSpPr>
        <p:spPr>
          <a:xfrm>
            <a:off x="251520" y="332656"/>
            <a:ext cx="8640960" cy="536762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OPORUKA – NASTAVAK</a:t>
            </a:r>
          </a:p>
          <a:p>
            <a:pPr algn="ctr"/>
            <a:endParaRPr lang="hr-HR" sz="2800" b="1"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ü"/>
              <a:tabLst/>
              <a:defRPr/>
            </a:pPr>
            <a:r>
              <a:rPr kumimoji="0" lang="hr-HR" sz="2000" b="0" i="0" u="none" strike="noStrike" kern="1200" cap="none" spc="0" normalizeH="0" baseline="0" noProof="0" dirty="0">
                <a:ln>
                  <a:noFill/>
                </a:ln>
                <a:solidFill>
                  <a:srgbClr val="CC0000"/>
                </a:solidFill>
                <a:effectLst/>
                <a:uLnTx/>
                <a:uFillTx/>
                <a:latin typeface="Constantia"/>
                <a:ea typeface="+mn-ea"/>
                <a:cs typeface="+mn-cs"/>
              </a:rPr>
              <a:t>Ako su samo neke oporučne odredbe napravljene pod prijetnjom ili silom, zbog prijevare, ili u zabludi, to ne povlači za sobom nevaljanost i ostalih odredaba ako one mogu opstati bez te odredbe.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ü"/>
              <a:tabLst/>
              <a:defRPr/>
            </a:pPr>
            <a:endParaRPr kumimoji="0" lang="hr-HR" sz="2000" b="0" i="0" u="none" strike="noStrike" kern="1200" cap="none" spc="0" normalizeH="0" baseline="0" noProof="0" dirty="0">
              <a:ln>
                <a:noFill/>
              </a:ln>
              <a:solidFill>
                <a:srgbClr val="CC0000"/>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ü"/>
              <a:tabLst/>
              <a:defRPr/>
            </a:pPr>
            <a:r>
              <a:rPr kumimoji="0" lang="hr-HR" sz="2000" b="0" i="0" u="none" strike="noStrike" kern="1200" cap="none" spc="0" normalizeH="0" baseline="0" noProof="0" dirty="0">
                <a:ln>
                  <a:noFill/>
                </a:ln>
                <a:solidFill>
                  <a:srgbClr val="CC0000"/>
                </a:solidFill>
                <a:effectLst/>
                <a:uLnTx/>
                <a:uFillTx/>
                <a:latin typeface="Constantia"/>
                <a:ea typeface="+mn-ea"/>
                <a:cs typeface="+mn-cs"/>
              </a:rPr>
              <a:t>Poništenje oporuke ili pojedinih njezinih odredaba može zahtijevati samo osoba koja za to ima pravi interes i to u roku: </a:t>
            </a: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mj-lt"/>
              <a:buAutoNum type="alphaLcPeriod"/>
              <a:tabLst/>
              <a:defRPr/>
            </a:pPr>
            <a:r>
              <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rPr>
              <a:t>od godine dana od kada je doznala za postojanje uzroka nevaljanosti</a:t>
            </a: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mj-lt"/>
              <a:buAutoNum type="alphaLcPeriod"/>
              <a:tabLst/>
              <a:defRPr/>
            </a:pPr>
            <a:r>
              <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rPr>
              <a:t>najkasnije 10 godina od proglašenja oporuke</a:t>
            </a: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mj-lt"/>
              <a:buAutoNum type="alphaLcPeriod"/>
              <a:tabLst/>
              <a:defRPr/>
            </a:pPr>
            <a:endPar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endParaRP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rPr>
              <a:t>        </a:t>
            </a:r>
            <a:r>
              <a:rPr kumimoji="0" lang="hr-HR" sz="2400" b="0" i="0" u="none" strike="noStrike" kern="1200" cap="none" spc="0" normalizeH="0" baseline="0" noProof="0" dirty="0">
                <a:ln>
                  <a:noFill/>
                </a:ln>
                <a:solidFill>
                  <a:srgbClr val="C00000"/>
                </a:solidFill>
                <a:effectLst/>
                <a:uLnTx/>
                <a:uFillTx/>
                <a:latin typeface="Constantia"/>
                <a:ea typeface="+mn-ea"/>
                <a:cs typeface="+mn-cs"/>
              </a:rPr>
              <a:t>Valjana je ona oporuka koja je napravljena u</a:t>
            </a:r>
            <a:r>
              <a:rPr kumimoji="0" lang="hr-HR" sz="1800" b="0" i="0" u="none" strike="noStrike" kern="1200" cap="none" spc="0" normalizeH="0" baseline="0" noProof="0" dirty="0">
                <a:ln>
                  <a:noFill/>
                </a:ln>
                <a:solidFill>
                  <a:srgbClr val="0F6FC6">
                    <a:lumMod val="75000"/>
                  </a:srgbClr>
                </a:solidFill>
                <a:effectLst/>
                <a:uLnTx/>
                <a:uFillTx/>
                <a:latin typeface="Constantia"/>
                <a:ea typeface="+mn-ea"/>
                <a:cs typeface="+mn-cs"/>
              </a:rPr>
              <a:t> </a:t>
            </a: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obliku utvrđenom zakonom</a:t>
            </a:r>
          </a:p>
          <a:p>
            <a:pPr marL="457200" marR="0" lvl="0" indent="-45720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800" b="0" i="0" u="none" strike="noStrike" kern="1200" cap="none" spc="0" normalizeH="0" baseline="0" noProof="0" dirty="0">
                <a:ln>
                  <a:noFill/>
                </a:ln>
                <a:solidFill>
                  <a:prstClr val="black"/>
                </a:solidFill>
                <a:effectLst/>
                <a:uLnTx/>
                <a:uFillTx/>
                <a:latin typeface="Constantia"/>
                <a:ea typeface="+mn-ea"/>
                <a:cs typeface="+mn-cs"/>
              </a:rPr>
              <a:t>uz pretpostavke predviđene zakonom</a:t>
            </a:r>
          </a:p>
          <a:p>
            <a:pPr algn="ctr"/>
            <a:endParaRPr lang="hr-H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A6C7EB-954D-4DD4-9398-9475EDCFD61F}"/>
              </a:ext>
            </a:extLst>
          </p:cNvPr>
          <p:cNvSpPr txBox="1"/>
          <p:nvPr/>
        </p:nvSpPr>
        <p:spPr>
          <a:xfrm>
            <a:off x="251520" y="332656"/>
            <a:ext cx="8640960" cy="5829288"/>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OPORUKA – NASTAVAK</a:t>
            </a:r>
          </a:p>
          <a:p>
            <a:pPr algn="ctr"/>
            <a:endParaRPr lang="hr-HR" sz="2800" b="1" dirty="0">
              <a:solidFill>
                <a:srgbClr val="04617B"/>
              </a:solidFill>
              <a:latin typeface="Calibri"/>
              <a:ea typeface="+mj-ea"/>
              <a:cs typeface="+mj-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200" b="0" i="0" u="none" strike="noStrike" kern="1200" cap="none" spc="0" normalizeH="0" baseline="0" noProof="0" dirty="0">
                <a:ln>
                  <a:noFill/>
                </a:ln>
                <a:solidFill>
                  <a:schemeClr val="accent1">
                    <a:lumMod val="75000"/>
                  </a:schemeClr>
                </a:solidFill>
                <a:effectLst/>
                <a:uLnTx/>
                <a:uFillTx/>
                <a:latin typeface="Constantia"/>
                <a:ea typeface="+mn-ea"/>
                <a:cs typeface="+mn-cs"/>
              </a:rPr>
              <a:t>Oblici oporuke</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900" b="0" i="0" u="none" strike="noStrike" kern="1200" cap="none" spc="0" normalizeH="0" baseline="0" noProof="0" dirty="0">
                <a:ln>
                  <a:noFill/>
                </a:ln>
                <a:solidFill>
                  <a:prstClr val="black"/>
                </a:solidFill>
                <a:effectLst/>
                <a:uLnTx/>
                <a:uFillTx/>
                <a:latin typeface="Constantia"/>
                <a:ea typeface="+mn-ea"/>
                <a:cs typeface="+mn-cs"/>
              </a:rPr>
              <a:t>Privatna oporuka vlastoručno pisana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900" b="0" i="0" u="none" strike="noStrike" kern="1200" cap="none" spc="0" normalizeH="0" baseline="0" noProof="0" dirty="0">
                <a:ln>
                  <a:noFill/>
                </a:ln>
                <a:solidFill>
                  <a:prstClr val="black"/>
                </a:solidFill>
                <a:effectLst/>
                <a:uLnTx/>
                <a:uFillTx/>
                <a:latin typeface="Constantia"/>
                <a:ea typeface="+mn-ea"/>
                <a:cs typeface="+mn-cs"/>
              </a:rPr>
              <a:t>Privatna oporuka pred svjedocima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900" b="0" i="0" u="none" strike="noStrike" kern="1200" cap="none" spc="0" normalizeH="0" baseline="0" noProof="0" dirty="0">
                <a:ln>
                  <a:noFill/>
                </a:ln>
                <a:solidFill>
                  <a:prstClr val="black"/>
                </a:solidFill>
                <a:effectLst/>
                <a:uLnTx/>
                <a:uFillTx/>
                <a:latin typeface="Constantia"/>
                <a:ea typeface="+mn-ea"/>
                <a:cs typeface="+mn-cs"/>
              </a:rPr>
              <a:t>Javna oporuka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900" b="0" i="0" u="none" strike="noStrike" kern="1200" cap="none" spc="0" normalizeH="0" baseline="0" noProof="0" dirty="0">
                <a:ln>
                  <a:noFill/>
                </a:ln>
                <a:solidFill>
                  <a:prstClr val="black"/>
                </a:solidFill>
                <a:effectLst/>
                <a:uLnTx/>
                <a:uFillTx/>
                <a:latin typeface="Constantia"/>
                <a:ea typeface="+mn-ea"/>
                <a:cs typeface="+mn-cs"/>
              </a:rPr>
              <a:t>Javna oporuka osobe koja ne može ili ne zna čitati ili se ne može potpisati</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Ø"/>
              <a:tabLst/>
              <a:defRPr/>
            </a:pPr>
            <a:r>
              <a:rPr kumimoji="0" lang="hr-HR" sz="1900" b="0" i="0" u="none" strike="noStrike" kern="1200" cap="none" spc="0" normalizeH="0" baseline="0" noProof="0" dirty="0">
                <a:ln>
                  <a:noFill/>
                </a:ln>
                <a:solidFill>
                  <a:prstClr val="black"/>
                </a:solidFill>
                <a:effectLst/>
                <a:uLnTx/>
                <a:uFillTx/>
                <a:latin typeface="Constantia"/>
                <a:ea typeface="+mn-ea"/>
                <a:cs typeface="+mn-cs"/>
              </a:rPr>
              <a:t>Oporuka u izvanrednim okolnostima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endParaRPr kumimoji="0" lang="hr-HR" sz="2200" b="0" i="0" u="none" strike="noStrike" kern="1200" cap="none" spc="0" normalizeH="0" baseline="0" noProof="0" dirty="0">
              <a:ln>
                <a:noFill/>
              </a:ln>
              <a:solidFill>
                <a:srgbClr val="0F6FC6">
                  <a:lumMod val="60000"/>
                  <a:lumOff val="40000"/>
                </a:srgbClr>
              </a:solidFill>
              <a:effectLst/>
              <a:uLnTx/>
              <a:uFillTx/>
              <a:latin typeface="Constantia"/>
              <a:ea typeface="+mn-ea"/>
              <a:cs typeface="+mn-cs"/>
            </a:endParaRP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Wingdings" pitchFamily="2" charset="2"/>
              <a:buChar char="q"/>
              <a:tabLst/>
              <a:defRPr/>
            </a:pPr>
            <a:r>
              <a:rPr kumimoji="0" lang="hr-HR" sz="2200" b="0" i="0" u="none" strike="noStrike" kern="1200" cap="none" spc="0" normalizeH="0" baseline="0" noProof="0" dirty="0">
                <a:ln>
                  <a:noFill/>
                </a:ln>
                <a:solidFill>
                  <a:schemeClr val="accent1">
                    <a:lumMod val="75000"/>
                  </a:schemeClr>
                </a:solidFill>
                <a:effectLst/>
                <a:uLnTx/>
                <a:uFillTx/>
                <a:latin typeface="Constantia"/>
                <a:ea typeface="+mn-ea"/>
                <a:cs typeface="+mn-cs"/>
              </a:rPr>
              <a:t>Javnu oporuku sastavljaju:</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200" b="0" i="0" u="none" strike="noStrike" kern="1200" cap="none" spc="0" normalizeH="0" baseline="0" noProof="0" dirty="0">
                <a:ln>
                  <a:noFill/>
                </a:ln>
                <a:solidFill>
                  <a:srgbClr val="CC0000"/>
                </a:solidFill>
                <a:effectLst/>
                <a:uLnTx/>
                <a:uFillTx/>
                <a:latin typeface="Constantia"/>
                <a:ea typeface="+mn-ea"/>
                <a:cs typeface="+mn-cs"/>
              </a:rPr>
              <a:t>sudac općinskog suda</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200" b="0" i="0" u="none" strike="noStrike" kern="1200" cap="none" spc="0" normalizeH="0" baseline="0" noProof="0" dirty="0">
                <a:ln>
                  <a:noFill/>
                </a:ln>
                <a:solidFill>
                  <a:srgbClr val="CC0000"/>
                </a:solidFill>
                <a:effectLst/>
                <a:uLnTx/>
                <a:uFillTx/>
                <a:latin typeface="Constantia"/>
                <a:ea typeface="+mn-ea"/>
                <a:cs typeface="+mn-cs"/>
              </a:rPr>
              <a:t>sudski savjetnik</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200" b="0" i="0" u="none" strike="noStrike" kern="1200" cap="none" spc="0" normalizeH="0" baseline="0" noProof="0" dirty="0">
                <a:ln>
                  <a:noFill/>
                </a:ln>
                <a:solidFill>
                  <a:srgbClr val="CC0000"/>
                </a:solidFill>
                <a:effectLst/>
                <a:uLnTx/>
                <a:uFillTx/>
                <a:latin typeface="Constantia"/>
                <a:ea typeface="+mn-ea"/>
                <a:cs typeface="+mn-cs"/>
              </a:rPr>
              <a:t>javni bilježnik</a:t>
            </a:r>
          </a:p>
          <a:p>
            <a:pPr marL="274320" marR="0" lvl="0" indent="-274320" algn="l" defTabSz="914400" rtl="0" eaLnBrk="1" fontAlgn="auto" latinLnBrk="0" hangingPunct="1">
              <a:lnSpc>
                <a:spcPct val="100000"/>
              </a:lnSpc>
              <a:spcBef>
                <a:spcPct val="20000"/>
              </a:spcBef>
              <a:spcAft>
                <a:spcPts val="0"/>
              </a:spcAft>
              <a:buClr>
                <a:srgbClr val="0BD0D9"/>
              </a:buClr>
              <a:buSzPct val="95000"/>
              <a:buFont typeface="Arial" pitchFamily="34" charset="0"/>
              <a:buChar char="•"/>
              <a:tabLst/>
              <a:defRPr/>
            </a:pPr>
            <a:r>
              <a:rPr kumimoji="0" lang="hr-HR" sz="2200" b="0" i="0" u="none" strike="noStrike" kern="1200" cap="none" spc="0" normalizeH="0" baseline="0" noProof="0" dirty="0">
                <a:ln>
                  <a:noFill/>
                </a:ln>
                <a:solidFill>
                  <a:srgbClr val="CC0000"/>
                </a:solidFill>
                <a:effectLst/>
                <a:uLnTx/>
                <a:uFillTx/>
                <a:latin typeface="Constantia"/>
                <a:ea typeface="+mn-ea"/>
                <a:cs typeface="+mn-cs"/>
              </a:rPr>
              <a:t>konzularni odnosno diplomatsko-konzularni predstavnik RH</a:t>
            </a:r>
          </a:p>
          <a:p>
            <a:pPr algn="ctr"/>
            <a:endParaRPr lang="hr-HR" dirty="0"/>
          </a:p>
        </p:txBody>
      </p:sp>
    </p:spTree>
    <p:extLst>
      <p:ext uri="{BB962C8B-B14F-4D97-AF65-F5344CB8AC3E}">
        <p14:creationId xmlns:p14="http://schemas.microsoft.com/office/powerpoint/2010/main" val="970593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D5EC40-ED5F-4245-8310-1D1CE93EDC2D}"/>
              </a:ext>
            </a:extLst>
          </p:cNvPr>
          <p:cNvSpPr txBox="1"/>
          <p:nvPr/>
        </p:nvSpPr>
        <p:spPr>
          <a:xfrm>
            <a:off x="323528" y="332656"/>
            <a:ext cx="8568952" cy="4789003"/>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OPORUKA- NASTAVAK</a:t>
            </a:r>
          </a:p>
          <a:p>
            <a:pPr algn="ctr"/>
            <a:endParaRPr lang="hr-HR" sz="2800" b="1" dirty="0">
              <a:solidFill>
                <a:srgbClr val="04617B"/>
              </a:solidFill>
              <a:latin typeface="Calibri"/>
              <a:ea typeface="+mj-ea"/>
              <a:cs typeface="+mj-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600" b="0" i="0" u="none" strike="noStrike" kern="1200" cap="none" spc="0" normalizeH="0" baseline="0" noProof="0" dirty="0">
                <a:ln>
                  <a:noFill/>
                </a:ln>
                <a:solidFill>
                  <a:prstClr val="black"/>
                </a:solidFill>
                <a:effectLst/>
                <a:uLnTx/>
                <a:uFillTx/>
                <a:latin typeface="Constantia"/>
                <a:ea typeface="+mn-ea"/>
                <a:cs typeface="+mn-cs"/>
              </a:rPr>
              <a:t>Usmena oporuka u izvanrednim okolnostima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Ø"/>
              <a:tabLst/>
              <a:defRPr/>
            </a:pPr>
            <a:r>
              <a:rPr kumimoji="0" lang="hr-HR" altLang="sr-Latn-RS" sz="2000" b="0" i="0" u="none" strike="noStrike" kern="1200" cap="none" spc="0" normalizeH="0" baseline="0" noProof="0" dirty="0">
                <a:ln>
                  <a:noFill/>
                </a:ln>
                <a:solidFill>
                  <a:srgbClr val="FF0000"/>
                </a:solidFill>
                <a:effectLst/>
                <a:uLnTx/>
                <a:uFillTx/>
                <a:latin typeface="Constantia"/>
                <a:ea typeface="+mn-ea"/>
                <a:cs typeface="+mn-cs"/>
              </a:rPr>
              <a:t>Očitovanje volje pred dva svjedoka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Ø"/>
              <a:tabLst/>
              <a:defRPr/>
            </a:pPr>
            <a:r>
              <a:rPr kumimoji="0" lang="hr-HR" altLang="sr-Latn-RS" sz="2000" b="0" i="0" u="none" strike="noStrike" kern="1200" cap="none" spc="0" normalizeH="0" baseline="0" noProof="0" dirty="0">
                <a:ln>
                  <a:noFill/>
                </a:ln>
                <a:solidFill>
                  <a:srgbClr val="FF0000"/>
                </a:solidFill>
                <a:effectLst/>
                <a:uLnTx/>
                <a:uFillTx/>
                <a:latin typeface="Constantia"/>
                <a:ea typeface="+mn-ea"/>
                <a:cs typeface="+mn-cs"/>
              </a:rPr>
              <a:t>Izvanredne okolnosti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Ø"/>
              <a:tabLst/>
              <a:defRPr/>
            </a:pPr>
            <a:r>
              <a:rPr kumimoji="0" lang="hr-HR" altLang="sr-Latn-RS" sz="2000" b="0" i="0" u="none" strike="noStrike" kern="1200" cap="none" spc="0" normalizeH="0" baseline="0" noProof="0" dirty="0">
                <a:ln>
                  <a:noFill/>
                </a:ln>
                <a:solidFill>
                  <a:srgbClr val="FF0000"/>
                </a:solidFill>
                <a:effectLst/>
                <a:uLnTx/>
                <a:uFillTx/>
                <a:latin typeface="Constantia"/>
                <a:ea typeface="+mn-ea"/>
                <a:cs typeface="+mn-cs"/>
              </a:rPr>
              <a:t>Prestaje vrijediti kad protekne 30 dana od prestanka izvanrednih okolnosti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Ø"/>
              <a:tabLst/>
              <a:defRPr/>
            </a:pPr>
            <a:r>
              <a:rPr kumimoji="0" lang="hr-HR" altLang="sr-Latn-RS" sz="2000" b="0" i="0" u="none" strike="noStrike" kern="1200" cap="none" spc="0" normalizeH="0" baseline="0" noProof="0" dirty="0">
                <a:ln>
                  <a:noFill/>
                </a:ln>
                <a:solidFill>
                  <a:srgbClr val="FF0000"/>
                </a:solidFill>
                <a:effectLst/>
                <a:uLnTx/>
                <a:uFillTx/>
                <a:latin typeface="Constantia"/>
                <a:ea typeface="+mn-ea"/>
                <a:cs typeface="+mn-cs"/>
              </a:rPr>
              <a:t>Svjedoci usmene oporuke mogu biti samo osobe koje mogu biti i svjedoci javne oporuke, ali ne moraju znati niti moći čitati i pisati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Ø"/>
              <a:tabLst/>
              <a:defRPr/>
            </a:pPr>
            <a:r>
              <a:rPr kumimoji="0" lang="hr-HR" altLang="sr-Latn-RS" sz="2000" b="0" i="0" u="none" strike="noStrike" kern="1200" cap="none" spc="0" normalizeH="0" baseline="0" noProof="0" dirty="0">
                <a:ln>
                  <a:noFill/>
                </a:ln>
                <a:solidFill>
                  <a:srgbClr val="FF0000"/>
                </a:solidFill>
                <a:effectLst/>
                <a:uLnTx/>
                <a:uFillTx/>
                <a:latin typeface="Constantia"/>
                <a:ea typeface="+mn-ea"/>
                <a:cs typeface="+mn-cs"/>
              </a:rPr>
              <a:t>Ništave su odredbe kojima se ostavlja nešto svjedocima, njihovim bračnim drugovima, njihovim precima, njihovim potomcima, njihovim srodnicima u pobočnoj lozi do zaključno IV stupnja srodstva i bračnim drugovima svih tih osoba.</a:t>
            </a:r>
          </a:p>
          <a:p>
            <a:pPr algn="ctr"/>
            <a:endParaRPr lang="hr-HR" dirty="0"/>
          </a:p>
        </p:txBody>
      </p:sp>
    </p:spTree>
    <p:extLst>
      <p:ext uri="{BB962C8B-B14F-4D97-AF65-F5344CB8AC3E}">
        <p14:creationId xmlns:p14="http://schemas.microsoft.com/office/powerpoint/2010/main" val="94442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7A6773-F1C9-4C1E-B474-41BB61D96D26}"/>
              </a:ext>
            </a:extLst>
          </p:cNvPr>
          <p:cNvSpPr txBox="1"/>
          <p:nvPr/>
        </p:nvSpPr>
        <p:spPr>
          <a:xfrm>
            <a:off x="251520" y="332656"/>
            <a:ext cx="8712968" cy="5146024"/>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OPORUKA-NASTAVAK</a:t>
            </a:r>
          </a:p>
          <a:p>
            <a:pPr algn="ctr"/>
            <a:endParaRPr lang="hr-HR" sz="2800" b="1" dirty="0">
              <a:solidFill>
                <a:srgbClr val="04617B"/>
              </a:solidFill>
              <a:latin typeface="Calibri"/>
              <a:ea typeface="+mj-ea"/>
              <a:cs typeface="+mj-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q"/>
              <a:tabLst/>
              <a:defRPr/>
            </a:pPr>
            <a:r>
              <a:rPr kumimoji="0" lang="hr-HR" altLang="sr-Latn-RS" sz="2600" b="0" i="0" u="none" strike="noStrike" kern="1200" cap="none" spc="0" normalizeH="0" baseline="0" noProof="0" dirty="0">
                <a:ln>
                  <a:noFill/>
                </a:ln>
                <a:solidFill>
                  <a:prstClr val="black"/>
                </a:solidFill>
                <a:effectLst/>
                <a:uLnTx/>
                <a:uFillTx/>
                <a:latin typeface="Constantia"/>
                <a:ea typeface="+mn-ea"/>
                <a:cs typeface="+mn-cs"/>
              </a:rPr>
              <a:t>Svjedoci oporuke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Svjedoci mogu biti punoljetne osobe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600" b="0" i="0" u="none" strike="noStrike" kern="1200" cap="none" spc="0" normalizeH="0" baseline="0" noProof="0" dirty="0">
                <a:ln>
                  <a:noFill/>
                </a:ln>
                <a:solidFill>
                  <a:prstClr val="black"/>
                </a:solidFill>
                <a:effectLst/>
                <a:uLnTx/>
                <a:uFillTx/>
                <a:latin typeface="Constantia"/>
                <a:ea typeface="+mn-ea"/>
                <a:cs typeface="+mn-cs"/>
              </a:rPr>
              <a:t>    </a:t>
            </a: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a) kojima nije oduzeta poslovna sposobnost i </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b) koji znaju i mogu čitati i pisati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endParaRPr kumimoji="0" lang="hr-HR" altLang="sr-Latn-RS" sz="2000" b="0" i="0" u="none" strike="noStrike" kern="1200" cap="none" spc="0" normalizeH="0" baseline="0" noProof="0" dirty="0">
              <a:ln>
                <a:noFill/>
              </a:ln>
              <a:solidFill>
                <a:prstClr val="black"/>
              </a:solidFill>
              <a:effectLst/>
              <a:uLnTx/>
              <a:uFillTx/>
              <a:latin typeface="Constantia"/>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r>
              <a:rPr kumimoji="0" lang="hr-HR" altLang="sr-Latn-RS" sz="2000" b="0" i="0" u="none" strike="noStrike" kern="1200" cap="none" spc="0" normalizeH="0" baseline="0" noProof="0" dirty="0">
                <a:ln>
                  <a:noFill/>
                </a:ln>
                <a:solidFill>
                  <a:srgbClr val="C00000"/>
                </a:solidFill>
                <a:effectLst/>
                <a:uLnTx/>
                <a:uFillTx/>
                <a:latin typeface="Constantia"/>
                <a:ea typeface="+mn-ea"/>
                <a:cs typeface="+mn-cs"/>
              </a:rPr>
              <a:t>Ne mogu biti svjedoci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a) oporučiteljevi potomci, njegova posvojčad i njihovi potomci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b) njegovi preci i posvojitelji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c) njegovi srodnici u pobočnoj liniji (lozi) do zaključno IV stupnja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000" b="0" i="0" u="none" strike="noStrike" kern="1200" cap="none" spc="0" normalizeH="0" baseline="0" noProof="0" dirty="0">
                <a:ln>
                  <a:noFill/>
                </a:ln>
                <a:solidFill>
                  <a:prstClr val="black"/>
                </a:solidFill>
                <a:effectLst/>
                <a:uLnTx/>
                <a:uFillTx/>
                <a:latin typeface="Constantia"/>
                <a:ea typeface="+mn-ea"/>
                <a:cs typeface="+mn-cs"/>
              </a:rPr>
              <a:t>       d) bračni dug oporučitelja, a ni bračni drugovi naprijed navedenih osoba </a:t>
            </a:r>
          </a:p>
          <a:p>
            <a:pPr algn="ctr"/>
            <a:endParaRPr lang="hr-HR" dirty="0"/>
          </a:p>
        </p:txBody>
      </p:sp>
    </p:spTree>
    <p:extLst>
      <p:ext uri="{BB962C8B-B14F-4D97-AF65-F5344CB8AC3E}">
        <p14:creationId xmlns:p14="http://schemas.microsoft.com/office/powerpoint/2010/main" val="1395511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AC8139-DCFF-4EB3-904C-4A6FC9039D09}"/>
              </a:ext>
            </a:extLst>
          </p:cNvPr>
          <p:cNvSpPr txBox="1"/>
          <p:nvPr/>
        </p:nvSpPr>
        <p:spPr>
          <a:xfrm>
            <a:off x="251520" y="332656"/>
            <a:ext cx="8712968" cy="5269135"/>
          </a:xfrm>
          <a:prstGeom prst="rect">
            <a:avLst/>
          </a:prstGeom>
          <a:noFill/>
        </p:spPr>
        <p:txBody>
          <a:bodyPr wrap="square" rtlCol="0">
            <a:spAutoFit/>
          </a:bodyPr>
          <a:lstStyle/>
          <a:p>
            <a:pPr algn="ctr"/>
            <a:r>
              <a:rPr kumimoji="0" lang="hr-HR" altLang="sr-Latn-RS" sz="2800" b="1" i="0" u="none" strike="noStrike" kern="1200" cap="none" spc="0" normalizeH="0" baseline="0" noProof="0" dirty="0">
                <a:ln>
                  <a:noFill/>
                </a:ln>
                <a:solidFill>
                  <a:srgbClr val="04617B"/>
                </a:solidFill>
                <a:effectLst/>
                <a:uLnTx/>
                <a:uFillTx/>
                <a:latin typeface="Calibri"/>
                <a:ea typeface="+mj-ea"/>
                <a:cs typeface="+mj-cs"/>
              </a:rPr>
              <a:t>OPRUKA-NASTAVAK</a:t>
            </a:r>
          </a:p>
          <a:p>
            <a:pPr algn="ctr"/>
            <a:endParaRPr lang="hr-HR" sz="2800" b="1" dirty="0">
              <a:solidFill>
                <a:srgbClr val="04617B"/>
              </a:solidFill>
              <a:latin typeface="Calibri"/>
              <a:ea typeface="+mj-ea"/>
              <a:cs typeface="+mj-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hr-HR" altLang="sr-Latn-RS" sz="2400" b="0" i="0" u="none" strike="noStrike" kern="1200" cap="none" spc="0" normalizeH="0" baseline="0" noProof="0" dirty="0">
                <a:ln>
                  <a:noFill/>
                </a:ln>
                <a:solidFill>
                  <a:prstClr val="black"/>
                </a:solidFill>
                <a:effectLst/>
                <a:uLnTx/>
                <a:uFillTx/>
                <a:latin typeface="Constantia"/>
                <a:ea typeface="+mn-ea"/>
                <a:cs typeface="+mn-cs"/>
              </a:rPr>
              <a:t>Čuvanje oporuke</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r>
              <a:rPr kumimoji="0" lang="hr-HR" altLang="sr-Latn-RS" sz="2000" b="0" i="0" u="none" strike="noStrike" kern="1200" cap="none" spc="0" normalizeH="0" baseline="0" noProof="0" dirty="0">
                <a:ln>
                  <a:noFill/>
                </a:ln>
                <a:solidFill>
                  <a:srgbClr val="0070C0"/>
                </a:solidFill>
                <a:effectLst/>
                <a:uLnTx/>
                <a:uFillTx/>
                <a:latin typeface="Constantia"/>
                <a:ea typeface="+mn-ea"/>
                <a:cs typeface="+mn-cs"/>
              </a:rPr>
              <a:t>Oporučitelj je sam čuva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r>
              <a:rPr kumimoji="0" lang="hr-HR" altLang="sr-Latn-RS" sz="2000" b="0" i="0" u="none" strike="noStrike" kern="1200" cap="none" spc="0" normalizeH="0" baseline="0" noProof="0" dirty="0">
                <a:ln>
                  <a:noFill/>
                </a:ln>
                <a:solidFill>
                  <a:srgbClr val="0070C0"/>
                </a:solidFill>
                <a:effectLst/>
                <a:uLnTx/>
                <a:uFillTx/>
                <a:latin typeface="Constantia"/>
                <a:ea typeface="+mn-ea"/>
                <a:cs typeface="+mn-cs"/>
              </a:rPr>
              <a:t>Povjerava je na čuvanje fizičkoj ili pravnoj osobi</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r>
              <a:rPr kumimoji="0" lang="hr-HR" altLang="sr-Latn-RS" sz="2000" b="0" i="0" u="none" strike="noStrike" kern="1200" cap="none" spc="0" normalizeH="0" baseline="0" noProof="0" dirty="0">
                <a:ln>
                  <a:noFill/>
                </a:ln>
                <a:solidFill>
                  <a:srgbClr val="0070C0"/>
                </a:solidFill>
                <a:effectLst/>
                <a:uLnTx/>
                <a:uFillTx/>
                <a:latin typeface="Constantia"/>
                <a:ea typeface="+mn-ea"/>
                <a:cs typeface="+mn-cs"/>
              </a:rPr>
              <a:t>Povjerava je na čuvanje sudu, javnom bilježniku ili konzularnom odnosno diplomatsko-konzularnom predstavniku</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panose="05000000000000000000" pitchFamily="2" charset="2"/>
              <a:buChar char="v"/>
              <a:tabLst/>
              <a:defRPr/>
            </a:pPr>
            <a:endParaRPr kumimoji="0" lang="hr-HR" altLang="sr-Latn-RS" sz="2000" b="0" i="0" u="none" strike="noStrike" kern="1200" cap="none" spc="0" normalizeH="0" baseline="0" noProof="0" dirty="0">
              <a:ln>
                <a:noFill/>
              </a:ln>
              <a:solidFill>
                <a:srgbClr val="0070C0"/>
              </a:solidFill>
              <a:effectLst/>
              <a:uLnTx/>
              <a:uFillTx/>
              <a:latin typeface="Constantia"/>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Arial" panose="020B0604020202020204" pitchFamily="34" charset="0"/>
              <a:buChar char="•"/>
              <a:tabLst/>
              <a:defRPr/>
            </a:pPr>
            <a:r>
              <a:rPr kumimoji="0" lang="hr-HR" altLang="sr-Latn-RS" sz="2400" b="0" i="0" u="none" strike="noStrike" kern="1200" cap="none" spc="0" normalizeH="0" baseline="0" noProof="0" dirty="0">
                <a:ln>
                  <a:noFill/>
                </a:ln>
                <a:solidFill>
                  <a:prstClr val="black"/>
                </a:solidFill>
                <a:effectLst/>
                <a:uLnTx/>
                <a:uFillTx/>
                <a:latin typeface="Constantia"/>
                <a:ea typeface="+mn-ea"/>
                <a:cs typeface="+mn-cs"/>
              </a:rPr>
              <a:t>Prestanak braka</a:t>
            </a: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anose="05020102010507070707" pitchFamily="18" charset="2"/>
              <a:buNone/>
              <a:tabLst/>
              <a:defRPr/>
            </a:pPr>
            <a:r>
              <a:rPr kumimoji="0" lang="hr-HR" altLang="sr-Latn-RS" sz="2400" b="0" i="0" u="none" strike="noStrike" kern="1200" cap="none" spc="0" normalizeH="0" baseline="0" noProof="0" dirty="0">
                <a:ln>
                  <a:noFill/>
                </a:ln>
                <a:solidFill>
                  <a:prstClr val="black"/>
                </a:solidFill>
                <a:effectLst/>
                <a:uLnTx/>
                <a:uFillTx/>
                <a:latin typeface="Constantia"/>
                <a:ea typeface="+mn-ea"/>
                <a:cs typeface="+mn-cs"/>
              </a:rPr>
              <a:t>    </a:t>
            </a:r>
            <a:r>
              <a:rPr kumimoji="0" lang="hr-HR" altLang="sr-Latn-RS" sz="2000" b="0" i="0" u="none" strike="noStrike" kern="1200" cap="none" spc="0" normalizeH="0" baseline="0" noProof="0" dirty="0">
                <a:ln>
                  <a:noFill/>
                </a:ln>
                <a:solidFill>
                  <a:srgbClr val="0F6FC6"/>
                </a:solidFill>
                <a:effectLst/>
                <a:uLnTx/>
                <a:uFillTx/>
                <a:latin typeface="Constantia"/>
                <a:ea typeface="+mn-ea"/>
                <a:cs typeface="+mn-cs"/>
              </a:rPr>
              <a:t>Oporučna raspolaganja u korist ostaviteljeva bračnog druga smatrat će se opozvanima ako je brak prestao temeljem pravomoćne presude nakon što je oporuka sastavljena, osim ako je ostavitelj drukčije odredio svojom oporukom.</a:t>
            </a:r>
          </a:p>
          <a:p>
            <a:pPr algn="ctr"/>
            <a:endParaRPr lang="hr-HR" dirty="0"/>
          </a:p>
        </p:txBody>
      </p:sp>
    </p:spTree>
    <p:extLst>
      <p:ext uri="{BB962C8B-B14F-4D97-AF65-F5344CB8AC3E}">
        <p14:creationId xmlns:p14="http://schemas.microsoft.com/office/powerpoint/2010/main" val="1853504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1918</Words>
  <Application>Microsoft Office PowerPoint</Application>
  <PresentationFormat>On-screen Show (4:3)</PresentationFormat>
  <Paragraphs>298</Paragraphs>
  <Slides>31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Constantia</vt:lpstr>
      <vt:lpstr>Courier New</vt:lpstr>
      <vt:lpstr>Times New Roman</vt:lpstr>
      <vt:lpstr>Verdana</vt:lpstr>
      <vt:lpstr>Wingdings</vt:lpstr>
      <vt:lpstr>Wingdings 2</vt:lpstr>
      <vt:lpstr>Office Theme</vt:lpstr>
      <vt:lpstr>PowerPoint Presentation</vt:lpstr>
      <vt:lpstr>OPORUKA; NASLJEDNOPRAVNI UGOVORI;  NASLJEĐIVANJE NA TEMELJU ZAKONA; UZDRŽAVANJE IZMEĐU POJEDINIH SUBJEKATA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corel</dc:creator>
  <cp:lastModifiedBy>Mobbing</cp:lastModifiedBy>
  <cp:revision>5</cp:revision>
  <dcterms:created xsi:type="dcterms:W3CDTF">2020-11-23T12:40:29Z</dcterms:created>
  <dcterms:modified xsi:type="dcterms:W3CDTF">2022-03-21T08:23:59Z</dcterms:modified>
</cp:coreProperties>
</file>